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2" r:id="rId5"/>
    <p:sldMasterId id="2147483667" r:id="rId6"/>
    <p:sldMasterId id="2147483669" r:id="rId7"/>
    <p:sldMasterId id="2147483676" r:id="rId8"/>
  </p:sldMasterIdLst>
  <p:notesMasterIdLst>
    <p:notesMasterId r:id="rId18"/>
  </p:notesMasterIdLst>
  <p:sldIdLst>
    <p:sldId id="763" r:id="rId9"/>
    <p:sldId id="1166" r:id="rId10"/>
    <p:sldId id="1168" r:id="rId11"/>
    <p:sldId id="1167" r:id="rId12"/>
    <p:sldId id="1170" r:id="rId13"/>
    <p:sldId id="1177" r:id="rId14"/>
    <p:sldId id="1171" r:id="rId15"/>
    <p:sldId id="1175" r:id="rId16"/>
    <p:sldId id="11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DF7413"/>
    <a:srgbClr val="1D699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26" autoAdjust="0"/>
    <p:restoredTop sz="94087" autoAdjust="0"/>
  </p:normalViewPr>
  <p:slideViewPr>
    <p:cSldViewPr snapToGrid="0">
      <p:cViewPr varScale="1">
        <p:scale>
          <a:sx n="69" d="100"/>
          <a:sy n="69" d="100"/>
        </p:scale>
        <p:origin x="8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6070E5-0251-4B72-BAD6-5C9F2F304010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CC1CE3B3-54B9-45D3-A4AC-365DDF4C9103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400" b="1" dirty="0" smtClean="0"/>
            <a:t>Internship Program and Training</a:t>
          </a:r>
          <a:endParaRPr lang="en-US" sz="2400" b="1" dirty="0"/>
        </a:p>
      </dgm:t>
    </dgm:pt>
    <dgm:pt modelId="{7F1F663B-C793-4D45-AE8A-772CE0470E6E}" type="parTrans" cxnId="{659BDA4A-1570-4823-8737-21718A8F60DE}">
      <dgm:prSet/>
      <dgm:spPr/>
      <dgm:t>
        <a:bodyPr/>
        <a:lstStyle/>
        <a:p>
          <a:endParaRPr lang="en-US"/>
        </a:p>
      </dgm:t>
    </dgm:pt>
    <dgm:pt modelId="{A1A29FDE-36BA-48A5-8824-B4592963A2AB}" type="sibTrans" cxnId="{659BDA4A-1570-4823-8737-21718A8F60DE}">
      <dgm:prSet/>
      <dgm:spPr/>
      <dgm:t>
        <a:bodyPr/>
        <a:lstStyle/>
        <a:p>
          <a:endParaRPr lang="en-US"/>
        </a:p>
      </dgm:t>
    </dgm:pt>
    <dgm:pt modelId="{D329B4FE-5517-4D20-8415-9317292E19BD}">
      <dgm:prSet phldrT="[Text]" custT="1"/>
      <dgm:spPr>
        <a:solidFill>
          <a:srgbClr val="FFC000"/>
        </a:solidFill>
      </dgm:spPr>
      <dgm:t>
        <a:bodyPr lIns="0" tIns="0" rIns="0" bIns="0"/>
        <a:lstStyle/>
        <a:p>
          <a:r>
            <a:rPr lang="en-US" sz="1800" b="1" dirty="0" smtClean="0"/>
            <a:t>Advanced Diagnostic and Analytical Tools</a:t>
          </a:r>
          <a:endParaRPr lang="en-US" sz="1800" b="1" dirty="0"/>
        </a:p>
      </dgm:t>
    </dgm:pt>
    <dgm:pt modelId="{8DD7AC62-B852-4F9A-A32A-63603F401E15}" type="parTrans" cxnId="{7CA22123-4CFE-461D-B2B6-DE9D5E2725B6}">
      <dgm:prSet/>
      <dgm:spPr/>
      <dgm:t>
        <a:bodyPr/>
        <a:lstStyle/>
        <a:p>
          <a:endParaRPr lang="en-US"/>
        </a:p>
      </dgm:t>
    </dgm:pt>
    <dgm:pt modelId="{B1666B11-61C3-4995-97B4-D5489486B1E4}" type="sibTrans" cxnId="{7CA22123-4CFE-461D-B2B6-DE9D5E2725B6}">
      <dgm:prSet/>
      <dgm:spPr/>
      <dgm:t>
        <a:bodyPr/>
        <a:lstStyle/>
        <a:p>
          <a:endParaRPr lang="en-US"/>
        </a:p>
      </dgm:t>
    </dgm:pt>
    <dgm:pt modelId="{8F21ED6D-4D46-4236-A76B-BAAC63DBB5C8}">
      <dgm:prSet phldrT="[Text]"/>
      <dgm:spPr>
        <a:solidFill>
          <a:srgbClr val="DF7413"/>
        </a:solidFill>
      </dgm:spPr>
      <dgm:t>
        <a:bodyPr/>
        <a:lstStyle/>
        <a:p>
          <a:r>
            <a:rPr lang="en-US" b="1" dirty="0" smtClean="0"/>
            <a:t>Students and Curriculum Integration</a:t>
          </a:r>
          <a:endParaRPr lang="en-US" b="1" dirty="0"/>
        </a:p>
      </dgm:t>
    </dgm:pt>
    <dgm:pt modelId="{51C36CD8-BE7F-4EFF-9741-C880B74BA2EF}" type="parTrans" cxnId="{51DA223B-41D5-44C4-884A-E3BB7ED1E3F5}">
      <dgm:prSet/>
      <dgm:spPr/>
      <dgm:t>
        <a:bodyPr/>
        <a:lstStyle/>
        <a:p>
          <a:endParaRPr lang="en-US"/>
        </a:p>
      </dgm:t>
    </dgm:pt>
    <dgm:pt modelId="{A3CD29FE-07F9-4CAA-8F01-B5871B9450E1}" type="sibTrans" cxnId="{51DA223B-41D5-44C4-884A-E3BB7ED1E3F5}">
      <dgm:prSet/>
      <dgm:spPr/>
      <dgm:t>
        <a:bodyPr/>
        <a:lstStyle/>
        <a:p>
          <a:endParaRPr lang="en-US"/>
        </a:p>
      </dgm:t>
    </dgm:pt>
    <dgm:pt modelId="{574AF631-F55A-48BF-AFBD-1DDF55C9440F}" type="pres">
      <dgm:prSet presAssocID="{226070E5-0251-4B72-BAD6-5C9F2F3040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F1C5034-0D08-4972-A665-408E6D40260D}" type="pres">
      <dgm:prSet presAssocID="{CC1CE3B3-54B9-45D3-A4AC-365DDF4C910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96947-CEE2-4B28-9DCF-8175D4D687B7}" type="pres">
      <dgm:prSet presAssocID="{CC1CE3B3-54B9-45D3-A4AC-365DDF4C9103}" presName="gear1srcNode" presStyleLbl="node1" presStyleIdx="0" presStyleCnt="3"/>
      <dgm:spPr/>
      <dgm:t>
        <a:bodyPr/>
        <a:lstStyle/>
        <a:p>
          <a:endParaRPr lang="en-US"/>
        </a:p>
      </dgm:t>
    </dgm:pt>
    <dgm:pt modelId="{36140F2B-2142-40DA-BF77-5B861E27A7BC}" type="pres">
      <dgm:prSet presAssocID="{CC1CE3B3-54B9-45D3-A4AC-365DDF4C9103}" presName="gear1dstNode" presStyleLbl="node1" presStyleIdx="0" presStyleCnt="3"/>
      <dgm:spPr/>
      <dgm:t>
        <a:bodyPr/>
        <a:lstStyle/>
        <a:p>
          <a:endParaRPr lang="en-US"/>
        </a:p>
      </dgm:t>
    </dgm:pt>
    <dgm:pt modelId="{A924B649-5CAA-4F93-9854-98433A35895E}" type="pres">
      <dgm:prSet presAssocID="{D329B4FE-5517-4D20-8415-9317292E19BD}" presName="gear2" presStyleLbl="node1" presStyleIdx="1" presStyleCnt="3" custLinFactNeighborX="6866" custLinFactNeighborY="4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CC621-51C1-49AF-AF91-D161308137D2}" type="pres">
      <dgm:prSet presAssocID="{D329B4FE-5517-4D20-8415-9317292E19BD}" presName="gear2srcNode" presStyleLbl="node1" presStyleIdx="1" presStyleCnt="3"/>
      <dgm:spPr/>
      <dgm:t>
        <a:bodyPr/>
        <a:lstStyle/>
        <a:p>
          <a:endParaRPr lang="en-US"/>
        </a:p>
      </dgm:t>
    </dgm:pt>
    <dgm:pt modelId="{D1D85EA9-02CA-4D9F-92CD-7E2A2C95828E}" type="pres">
      <dgm:prSet presAssocID="{D329B4FE-5517-4D20-8415-9317292E19BD}" presName="gear2dstNode" presStyleLbl="node1" presStyleIdx="1" presStyleCnt="3"/>
      <dgm:spPr/>
      <dgm:t>
        <a:bodyPr/>
        <a:lstStyle/>
        <a:p>
          <a:endParaRPr lang="en-US"/>
        </a:p>
      </dgm:t>
    </dgm:pt>
    <dgm:pt modelId="{FD0CC864-FDBA-4126-9CB9-EAC2BB5950A2}" type="pres">
      <dgm:prSet presAssocID="{8F21ED6D-4D46-4236-A76B-BAAC63DBB5C8}" presName="gear3" presStyleLbl="node1" presStyleIdx="2" presStyleCnt="3" custLinFactNeighborX="-2491" custLinFactNeighborY="734"/>
      <dgm:spPr/>
      <dgm:t>
        <a:bodyPr/>
        <a:lstStyle/>
        <a:p>
          <a:endParaRPr lang="en-US"/>
        </a:p>
      </dgm:t>
    </dgm:pt>
    <dgm:pt modelId="{768DBD39-DE52-4470-B099-A8B5368247EB}" type="pres">
      <dgm:prSet presAssocID="{8F21ED6D-4D46-4236-A76B-BAAC63DBB5C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DF3D5-EAA5-437E-84FE-4B419FF04E02}" type="pres">
      <dgm:prSet presAssocID="{8F21ED6D-4D46-4236-A76B-BAAC63DBB5C8}" presName="gear3srcNode" presStyleLbl="node1" presStyleIdx="2" presStyleCnt="3"/>
      <dgm:spPr/>
      <dgm:t>
        <a:bodyPr/>
        <a:lstStyle/>
        <a:p>
          <a:endParaRPr lang="en-US"/>
        </a:p>
      </dgm:t>
    </dgm:pt>
    <dgm:pt modelId="{ABEF8DD6-A229-4209-80E8-69B9DD4E6405}" type="pres">
      <dgm:prSet presAssocID="{8F21ED6D-4D46-4236-A76B-BAAC63DBB5C8}" presName="gear3dstNode" presStyleLbl="node1" presStyleIdx="2" presStyleCnt="3"/>
      <dgm:spPr/>
      <dgm:t>
        <a:bodyPr/>
        <a:lstStyle/>
        <a:p>
          <a:endParaRPr lang="en-US"/>
        </a:p>
      </dgm:t>
    </dgm:pt>
    <dgm:pt modelId="{A0CB67D4-A059-4DB8-8B15-8833C960C862}" type="pres">
      <dgm:prSet presAssocID="{A1A29FDE-36BA-48A5-8824-B4592963A2AB}" presName="connector1" presStyleLbl="sibTrans2D1" presStyleIdx="0" presStyleCnt="3" custLinFactNeighborX="-6242" custLinFactNeighborY="2971"/>
      <dgm:spPr/>
      <dgm:t>
        <a:bodyPr/>
        <a:lstStyle/>
        <a:p>
          <a:endParaRPr lang="en-US"/>
        </a:p>
      </dgm:t>
    </dgm:pt>
    <dgm:pt modelId="{C270D6A8-7F65-41CB-AB11-E67DCF28AE61}" type="pres">
      <dgm:prSet presAssocID="{B1666B11-61C3-4995-97B4-D5489486B1E4}" presName="connector2" presStyleLbl="sibTrans2D1" presStyleIdx="1" presStyleCnt="3" custLinFactNeighborX="7107" custLinFactNeighborY="4079"/>
      <dgm:spPr/>
      <dgm:t>
        <a:bodyPr/>
        <a:lstStyle/>
        <a:p>
          <a:endParaRPr lang="en-US"/>
        </a:p>
      </dgm:t>
    </dgm:pt>
    <dgm:pt modelId="{73253570-2B8E-4B4B-B124-4A944545CFB3}" type="pres">
      <dgm:prSet presAssocID="{A3CD29FE-07F9-4CAA-8F01-B5871B9450E1}" presName="connector3" presStyleLbl="sibTrans2D1" presStyleIdx="2" presStyleCnt="3" custLinFactNeighborX="3323" custLinFactNeighborY="6358"/>
      <dgm:spPr/>
      <dgm:t>
        <a:bodyPr/>
        <a:lstStyle/>
        <a:p>
          <a:endParaRPr lang="en-US"/>
        </a:p>
      </dgm:t>
    </dgm:pt>
  </dgm:ptLst>
  <dgm:cxnLst>
    <dgm:cxn modelId="{51DA223B-41D5-44C4-884A-E3BB7ED1E3F5}" srcId="{226070E5-0251-4B72-BAD6-5C9F2F304010}" destId="{8F21ED6D-4D46-4236-A76B-BAAC63DBB5C8}" srcOrd="2" destOrd="0" parTransId="{51C36CD8-BE7F-4EFF-9741-C880B74BA2EF}" sibTransId="{A3CD29FE-07F9-4CAA-8F01-B5871B9450E1}"/>
    <dgm:cxn modelId="{BF42EBE7-699E-4940-9E44-F157327F229A}" type="presOf" srcId="{8F21ED6D-4D46-4236-A76B-BAAC63DBB5C8}" destId="{ABEF8DD6-A229-4209-80E8-69B9DD4E6405}" srcOrd="3" destOrd="0" presId="urn:microsoft.com/office/officeart/2005/8/layout/gear1"/>
    <dgm:cxn modelId="{58EDAA37-5B33-403B-AAE1-3EE3E40D48AB}" type="presOf" srcId="{8F21ED6D-4D46-4236-A76B-BAAC63DBB5C8}" destId="{552DF3D5-EAA5-437E-84FE-4B419FF04E02}" srcOrd="2" destOrd="0" presId="urn:microsoft.com/office/officeart/2005/8/layout/gear1"/>
    <dgm:cxn modelId="{ECE91E9F-3333-4780-994D-79FD8B7419E5}" type="presOf" srcId="{D329B4FE-5517-4D20-8415-9317292E19BD}" destId="{EADCC621-51C1-49AF-AF91-D161308137D2}" srcOrd="1" destOrd="0" presId="urn:microsoft.com/office/officeart/2005/8/layout/gear1"/>
    <dgm:cxn modelId="{232D6EC6-77A3-4267-A3E8-9CBDE1FBA93B}" type="presOf" srcId="{226070E5-0251-4B72-BAD6-5C9F2F304010}" destId="{574AF631-F55A-48BF-AFBD-1DDF55C9440F}" srcOrd="0" destOrd="0" presId="urn:microsoft.com/office/officeart/2005/8/layout/gear1"/>
    <dgm:cxn modelId="{659BDA4A-1570-4823-8737-21718A8F60DE}" srcId="{226070E5-0251-4B72-BAD6-5C9F2F304010}" destId="{CC1CE3B3-54B9-45D3-A4AC-365DDF4C9103}" srcOrd="0" destOrd="0" parTransId="{7F1F663B-C793-4D45-AE8A-772CE0470E6E}" sibTransId="{A1A29FDE-36BA-48A5-8824-B4592963A2AB}"/>
    <dgm:cxn modelId="{915A8353-0A13-48F0-9315-5BA5626F0EA8}" type="presOf" srcId="{8F21ED6D-4D46-4236-A76B-BAAC63DBB5C8}" destId="{FD0CC864-FDBA-4126-9CB9-EAC2BB5950A2}" srcOrd="0" destOrd="0" presId="urn:microsoft.com/office/officeart/2005/8/layout/gear1"/>
    <dgm:cxn modelId="{04116BE9-68C2-4D16-A6C4-B41FEFB621D7}" type="presOf" srcId="{CC1CE3B3-54B9-45D3-A4AC-365DDF4C9103}" destId="{36140F2B-2142-40DA-BF77-5B861E27A7BC}" srcOrd="2" destOrd="0" presId="urn:microsoft.com/office/officeart/2005/8/layout/gear1"/>
    <dgm:cxn modelId="{7CA22123-4CFE-461D-B2B6-DE9D5E2725B6}" srcId="{226070E5-0251-4B72-BAD6-5C9F2F304010}" destId="{D329B4FE-5517-4D20-8415-9317292E19BD}" srcOrd="1" destOrd="0" parTransId="{8DD7AC62-B852-4F9A-A32A-63603F401E15}" sibTransId="{B1666B11-61C3-4995-97B4-D5489486B1E4}"/>
    <dgm:cxn modelId="{F829159B-0F48-4F3A-917C-9C6BEB4CE5D1}" type="presOf" srcId="{8F21ED6D-4D46-4236-A76B-BAAC63DBB5C8}" destId="{768DBD39-DE52-4470-B099-A8B5368247EB}" srcOrd="1" destOrd="0" presId="urn:microsoft.com/office/officeart/2005/8/layout/gear1"/>
    <dgm:cxn modelId="{FECD3A37-869E-4F4C-B4C8-3A58AA88B5C1}" type="presOf" srcId="{A3CD29FE-07F9-4CAA-8F01-B5871B9450E1}" destId="{73253570-2B8E-4B4B-B124-4A944545CFB3}" srcOrd="0" destOrd="0" presId="urn:microsoft.com/office/officeart/2005/8/layout/gear1"/>
    <dgm:cxn modelId="{1E53ECE4-1C5F-40B0-8477-F71649A87539}" type="presOf" srcId="{D329B4FE-5517-4D20-8415-9317292E19BD}" destId="{D1D85EA9-02CA-4D9F-92CD-7E2A2C95828E}" srcOrd="2" destOrd="0" presId="urn:microsoft.com/office/officeart/2005/8/layout/gear1"/>
    <dgm:cxn modelId="{5F55FC5C-8DA3-4FAB-BC0B-FA7F0E942483}" type="presOf" srcId="{D329B4FE-5517-4D20-8415-9317292E19BD}" destId="{A924B649-5CAA-4F93-9854-98433A35895E}" srcOrd="0" destOrd="0" presId="urn:microsoft.com/office/officeart/2005/8/layout/gear1"/>
    <dgm:cxn modelId="{D5A99293-6B26-405E-A804-985066BA9591}" type="presOf" srcId="{A1A29FDE-36BA-48A5-8824-B4592963A2AB}" destId="{A0CB67D4-A059-4DB8-8B15-8833C960C862}" srcOrd="0" destOrd="0" presId="urn:microsoft.com/office/officeart/2005/8/layout/gear1"/>
    <dgm:cxn modelId="{0BFA4959-858C-4462-A0E8-7C5796208789}" type="presOf" srcId="{CC1CE3B3-54B9-45D3-A4AC-365DDF4C9103}" destId="{9E896947-CEE2-4B28-9DCF-8175D4D687B7}" srcOrd="1" destOrd="0" presId="urn:microsoft.com/office/officeart/2005/8/layout/gear1"/>
    <dgm:cxn modelId="{CB729CE7-FA62-463D-B2A8-EB72A6166D16}" type="presOf" srcId="{B1666B11-61C3-4995-97B4-D5489486B1E4}" destId="{C270D6A8-7F65-41CB-AB11-E67DCF28AE61}" srcOrd="0" destOrd="0" presId="urn:microsoft.com/office/officeart/2005/8/layout/gear1"/>
    <dgm:cxn modelId="{CF1C8834-487A-4924-B8EE-65B29DBFDD7F}" type="presOf" srcId="{CC1CE3B3-54B9-45D3-A4AC-365DDF4C9103}" destId="{6F1C5034-0D08-4972-A665-408E6D40260D}" srcOrd="0" destOrd="0" presId="urn:microsoft.com/office/officeart/2005/8/layout/gear1"/>
    <dgm:cxn modelId="{942A44E9-1C90-4F24-A0B6-E8BAC1607CD5}" type="presParOf" srcId="{574AF631-F55A-48BF-AFBD-1DDF55C9440F}" destId="{6F1C5034-0D08-4972-A665-408E6D40260D}" srcOrd="0" destOrd="0" presId="urn:microsoft.com/office/officeart/2005/8/layout/gear1"/>
    <dgm:cxn modelId="{AB481E3A-2080-4DE6-887D-ECEC2C2DCEBD}" type="presParOf" srcId="{574AF631-F55A-48BF-AFBD-1DDF55C9440F}" destId="{9E896947-CEE2-4B28-9DCF-8175D4D687B7}" srcOrd="1" destOrd="0" presId="urn:microsoft.com/office/officeart/2005/8/layout/gear1"/>
    <dgm:cxn modelId="{FF33A8A3-B036-489C-8B07-4CBADBDE1AFB}" type="presParOf" srcId="{574AF631-F55A-48BF-AFBD-1DDF55C9440F}" destId="{36140F2B-2142-40DA-BF77-5B861E27A7BC}" srcOrd="2" destOrd="0" presId="urn:microsoft.com/office/officeart/2005/8/layout/gear1"/>
    <dgm:cxn modelId="{6048DFBC-5C50-4D6E-8D8E-304A3560FBD8}" type="presParOf" srcId="{574AF631-F55A-48BF-AFBD-1DDF55C9440F}" destId="{A924B649-5CAA-4F93-9854-98433A35895E}" srcOrd="3" destOrd="0" presId="urn:microsoft.com/office/officeart/2005/8/layout/gear1"/>
    <dgm:cxn modelId="{AF4F167F-C7D8-47BB-9E95-8CC026644A7D}" type="presParOf" srcId="{574AF631-F55A-48BF-AFBD-1DDF55C9440F}" destId="{EADCC621-51C1-49AF-AF91-D161308137D2}" srcOrd="4" destOrd="0" presId="urn:microsoft.com/office/officeart/2005/8/layout/gear1"/>
    <dgm:cxn modelId="{4404C335-1484-49DB-A7EC-AC873AE39E5E}" type="presParOf" srcId="{574AF631-F55A-48BF-AFBD-1DDF55C9440F}" destId="{D1D85EA9-02CA-4D9F-92CD-7E2A2C95828E}" srcOrd="5" destOrd="0" presId="urn:microsoft.com/office/officeart/2005/8/layout/gear1"/>
    <dgm:cxn modelId="{E40F0E5E-CAFB-47A4-B9CC-EA7FCCAFA061}" type="presParOf" srcId="{574AF631-F55A-48BF-AFBD-1DDF55C9440F}" destId="{FD0CC864-FDBA-4126-9CB9-EAC2BB5950A2}" srcOrd="6" destOrd="0" presId="urn:microsoft.com/office/officeart/2005/8/layout/gear1"/>
    <dgm:cxn modelId="{659F6BD8-5E85-412B-A575-AC138D7240C3}" type="presParOf" srcId="{574AF631-F55A-48BF-AFBD-1DDF55C9440F}" destId="{768DBD39-DE52-4470-B099-A8B5368247EB}" srcOrd="7" destOrd="0" presId="urn:microsoft.com/office/officeart/2005/8/layout/gear1"/>
    <dgm:cxn modelId="{E61E1A1F-249E-4F10-A15B-15C2709E0ED1}" type="presParOf" srcId="{574AF631-F55A-48BF-AFBD-1DDF55C9440F}" destId="{552DF3D5-EAA5-437E-84FE-4B419FF04E02}" srcOrd="8" destOrd="0" presId="urn:microsoft.com/office/officeart/2005/8/layout/gear1"/>
    <dgm:cxn modelId="{0E00357E-EAF3-4423-BD2D-9340694B480B}" type="presParOf" srcId="{574AF631-F55A-48BF-AFBD-1DDF55C9440F}" destId="{ABEF8DD6-A229-4209-80E8-69B9DD4E6405}" srcOrd="9" destOrd="0" presId="urn:microsoft.com/office/officeart/2005/8/layout/gear1"/>
    <dgm:cxn modelId="{508A889A-0FAC-410F-9FE7-EFD95DDE2D4C}" type="presParOf" srcId="{574AF631-F55A-48BF-AFBD-1DDF55C9440F}" destId="{A0CB67D4-A059-4DB8-8B15-8833C960C862}" srcOrd="10" destOrd="0" presId="urn:microsoft.com/office/officeart/2005/8/layout/gear1"/>
    <dgm:cxn modelId="{AA376401-8ECC-4CFD-B9F9-6520E774D0B4}" type="presParOf" srcId="{574AF631-F55A-48BF-AFBD-1DDF55C9440F}" destId="{C270D6A8-7F65-41CB-AB11-E67DCF28AE61}" srcOrd="11" destOrd="0" presId="urn:microsoft.com/office/officeart/2005/8/layout/gear1"/>
    <dgm:cxn modelId="{B6B17FF9-0DC8-48E1-A21A-A5726E4EB710}" type="presParOf" srcId="{574AF631-F55A-48BF-AFBD-1DDF55C9440F}" destId="{73253570-2B8E-4B4B-B124-4A944545CFB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C5034-0D08-4972-A665-408E6D40260D}">
      <dsp:nvSpPr>
        <dsp:cNvPr id="0" name=""/>
        <dsp:cNvSpPr/>
      </dsp:nvSpPr>
      <dsp:spPr>
        <a:xfrm>
          <a:off x="3793066" y="2438400"/>
          <a:ext cx="2980266" cy="2980266"/>
        </a:xfrm>
        <a:prstGeom prst="gear9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Internship Program and Training</a:t>
          </a:r>
          <a:endParaRPr lang="en-US" sz="2400" b="1" kern="1200" dirty="0"/>
        </a:p>
      </dsp:txBody>
      <dsp:txXfrm>
        <a:off x="4392232" y="3136513"/>
        <a:ext cx="1781934" cy="1531918"/>
      </dsp:txXfrm>
    </dsp:sp>
    <dsp:sp modelId="{A924B649-5CAA-4F93-9854-98433A35895E}">
      <dsp:nvSpPr>
        <dsp:cNvPr id="0" name=""/>
        <dsp:cNvSpPr/>
      </dsp:nvSpPr>
      <dsp:spPr>
        <a:xfrm>
          <a:off x="2207911" y="1744138"/>
          <a:ext cx="2167466" cy="2167466"/>
        </a:xfrm>
        <a:prstGeom prst="gear6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Advanced Diagnostic and Analytical Tools</a:t>
          </a:r>
          <a:endParaRPr lang="en-US" sz="1800" b="1" kern="1200" dirty="0"/>
        </a:p>
      </dsp:txBody>
      <dsp:txXfrm>
        <a:off x="2753577" y="2293102"/>
        <a:ext cx="1076134" cy="1069538"/>
      </dsp:txXfrm>
    </dsp:sp>
    <dsp:sp modelId="{FD0CC864-FDBA-4126-9CB9-EAC2BB5950A2}">
      <dsp:nvSpPr>
        <dsp:cNvPr id="0" name=""/>
        <dsp:cNvSpPr/>
      </dsp:nvSpPr>
      <dsp:spPr>
        <a:xfrm rot="20700000">
          <a:off x="3208305" y="257733"/>
          <a:ext cx="2123675" cy="2123675"/>
        </a:xfrm>
        <a:prstGeom prst="gear6">
          <a:avLst/>
        </a:prstGeom>
        <a:solidFill>
          <a:srgbClr val="DF741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Students and Curriculum Integration</a:t>
          </a:r>
          <a:endParaRPr lang="en-US" sz="1900" b="1" kern="1200" dirty="0"/>
        </a:p>
      </dsp:txBody>
      <dsp:txXfrm rot="-20700000">
        <a:off x="3674090" y="723517"/>
        <a:ext cx="1192106" cy="1192106"/>
      </dsp:txXfrm>
    </dsp:sp>
    <dsp:sp modelId="{A0CB67D4-A059-4DB8-8B15-8833C960C862}">
      <dsp:nvSpPr>
        <dsp:cNvPr id="0" name=""/>
        <dsp:cNvSpPr/>
      </dsp:nvSpPr>
      <dsp:spPr>
        <a:xfrm>
          <a:off x="3339461" y="2094200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0D6A8-7F65-41CB-AB11-E67DCF28AE61}">
      <dsp:nvSpPr>
        <dsp:cNvPr id="0" name=""/>
        <dsp:cNvSpPr/>
      </dsp:nvSpPr>
      <dsp:spPr>
        <a:xfrm>
          <a:off x="1872220" y="1362196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53570-2B8E-4B4B-B124-4A944545CFB3}">
      <dsp:nvSpPr>
        <dsp:cNvPr id="0" name=""/>
        <dsp:cNvSpPr/>
      </dsp:nvSpPr>
      <dsp:spPr>
        <a:xfrm>
          <a:off x="2881172" y="-41774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E4A06-1C1B-4C85-80A8-7419F11F75CE}" type="datetimeFigureOut">
              <a:rPr lang="en-US" smtClean="0"/>
              <a:t>3/25/2022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9D3B5-61AF-4D89-A340-DD9C1A14D7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072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D670B0-4D44-4660-9EA8-EA94C19E2C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809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With CCAM’s unique IP model in collaboration with Fortune 100 company members, 5 research University partners, and active government entities, CCAM’s world class engineers and technicians can help you apply and integrate the latest manufacturing technologies for your business. We focus on process </a:t>
            </a:r>
            <a:r>
              <a:rPr lang="en-US" sz="1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 you can deliver for your customers.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9D3B5-61AF-4D89-A340-DD9C1A14D7F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338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Classify or differentiate the machine tasks within a power profile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 we collected a ground truth data with a series of specified tasks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Each sub operation has a unique signature so it becomes easy to decouple them from the entire power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D670B0-4D44-4660-9EA8-EA94C19E2CB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91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A5F80-C706-4241-A2B5-650B99C2F8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228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D670B0-4D44-4660-9EA8-EA94C19E2C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603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6145" y="220133"/>
            <a:ext cx="11070432" cy="7040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403" y="1185374"/>
            <a:ext cx="11132407" cy="43517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71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nual Input 4">
            <a:extLst>
              <a:ext uri="{FF2B5EF4-FFF2-40B4-BE49-F238E27FC236}">
                <a16:creationId xmlns:a16="http://schemas.microsoft.com/office/drawing/2014/main" id="{F60869BD-DE4E-884B-8FD9-B878CB5FAB14}"/>
              </a:ext>
            </a:extLst>
          </p:cNvPr>
          <p:cNvSpPr/>
          <p:nvPr/>
        </p:nvSpPr>
        <p:spPr>
          <a:xfrm rot="10800000">
            <a:off x="0" y="-3"/>
            <a:ext cx="12192000" cy="5004393"/>
          </a:xfrm>
          <a:prstGeom prst="flowChartManualInput">
            <a:avLst/>
          </a:prstGeom>
          <a:solidFill>
            <a:srgbClr val="1D69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863757"/>
            <a:ext cx="9144000" cy="23872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667" b="0">
                <a:solidFill>
                  <a:srgbClr val="F7C24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430772"/>
            <a:ext cx="9144000" cy="10196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529147" indent="0" algn="ctr">
              <a:buNone/>
              <a:defRPr sz="2267"/>
            </a:lvl2pPr>
            <a:lvl3pPr marL="1058291" indent="0" algn="ctr">
              <a:buNone/>
              <a:defRPr sz="2133"/>
            </a:lvl3pPr>
            <a:lvl4pPr marL="1587439" indent="0" algn="ctr">
              <a:buNone/>
              <a:defRPr sz="1867"/>
            </a:lvl4pPr>
            <a:lvl5pPr marL="2116584" indent="0" algn="ctr">
              <a:buNone/>
              <a:defRPr sz="1867"/>
            </a:lvl5pPr>
            <a:lvl6pPr marL="2645730" indent="0" algn="ctr">
              <a:buNone/>
              <a:defRPr sz="1867"/>
            </a:lvl6pPr>
            <a:lvl7pPr marL="3174877" indent="0" algn="ctr">
              <a:buNone/>
              <a:defRPr sz="1867"/>
            </a:lvl7pPr>
            <a:lvl8pPr marL="3704023" indent="0" algn="ctr">
              <a:buNone/>
              <a:defRPr sz="1867"/>
            </a:lvl8pPr>
            <a:lvl9pPr marL="4233169" indent="0" algn="ctr">
              <a:buNone/>
              <a:defRPr sz="1867"/>
            </a:lvl9pPr>
          </a:lstStyle>
          <a:p>
            <a:r>
              <a:rPr lang="en-US" dirty="0"/>
              <a:t>Click to edit Master subtitle style / Project Number</a:t>
            </a:r>
          </a:p>
        </p:txBody>
      </p:sp>
    </p:spTree>
    <p:extLst>
      <p:ext uri="{BB962C8B-B14F-4D97-AF65-F5344CB8AC3E}">
        <p14:creationId xmlns:p14="http://schemas.microsoft.com/office/powerpoint/2010/main" val="306424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9468" y="842391"/>
            <a:ext cx="11132407" cy="53583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212C6D4-FC9A-4702-91F7-11C51B5D1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66" y="5475"/>
            <a:ext cx="11070432" cy="565666"/>
          </a:xfrm>
          <a:prstGeom prst="rect">
            <a:avLst/>
          </a:prstGeom>
        </p:spPr>
        <p:txBody>
          <a:bodyPr vert="horz" lIns="79370" tIns="39685" rIns="79370" bIns="39685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B400A3C-EC7B-44EC-AB1F-ECF970B4F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3402" y="6464808"/>
            <a:ext cx="5685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D3BE0-7019-4377-9284-BEA73D345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88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6121" y="1134534"/>
            <a:ext cx="5393689" cy="435522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26144" y="1134534"/>
            <a:ext cx="5428088" cy="435522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en-US" dirty="0"/>
              <a:t>Picture / Graph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212C6D4-FC9A-4702-91F7-11C51B5D1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66" y="5475"/>
            <a:ext cx="11070432" cy="565666"/>
          </a:xfrm>
          <a:prstGeom prst="rect">
            <a:avLst/>
          </a:prstGeom>
        </p:spPr>
        <p:txBody>
          <a:bodyPr vert="horz" lIns="79370" tIns="39685" rIns="79370" bIns="39685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B400A3C-EC7B-44EC-AB1F-ECF970B4F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3402" y="6464808"/>
            <a:ext cx="5685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D3BE0-7019-4377-9284-BEA73D345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8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5307" y="1172482"/>
            <a:ext cx="5438924" cy="4351735"/>
          </a:xfrm>
        </p:spPr>
        <p:txBody>
          <a:bodyPr/>
          <a:lstStyle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6121" y="1172482"/>
            <a:ext cx="5393689" cy="4351735"/>
          </a:xfrm>
        </p:spPr>
        <p:txBody>
          <a:bodyPr/>
          <a:lstStyle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212C6D4-FC9A-4702-91F7-11C51B5D1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66" y="5475"/>
            <a:ext cx="11070432" cy="565666"/>
          </a:xfrm>
          <a:prstGeom prst="rect">
            <a:avLst/>
          </a:prstGeom>
        </p:spPr>
        <p:txBody>
          <a:bodyPr vert="horz" lIns="79370" tIns="39685" rIns="79370" bIns="39685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B400A3C-EC7B-44EC-AB1F-ECF970B4F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3402" y="6464808"/>
            <a:ext cx="5685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D3BE0-7019-4377-9284-BEA73D345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57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8" y="813816"/>
            <a:ext cx="11132407" cy="533933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9403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nual Input 4">
            <a:extLst>
              <a:ext uri="{FF2B5EF4-FFF2-40B4-BE49-F238E27FC236}">
                <a16:creationId xmlns:a16="http://schemas.microsoft.com/office/drawing/2014/main" id="{F60869BD-DE4E-884B-8FD9-B878CB5FAB14}"/>
              </a:ext>
            </a:extLst>
          </p:cNvPr>
          <p:cNvSpPr/>
          <p:nvPr/>
        </p:nvSpPr>
        <p:spPr>
          <a:xfrm rot="10800000">
            <a:off x="0" y="-3"/>
            <a:ext cx="12192000" cy="5004393"/>
          </a:xfrm>
          <a:prstGeom prst="flowChartManualInput">
            <a:avLst/>
          </a:prstGeom>
          <a:solidFill>
            <a:srgbClr val="1D69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863757"/>
            <a:ext cx="9144000" cy="23872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667" b="0">
                <a:solidFill>
                  <a:srgbClr val="F7C24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430772"/>
            <a:ext cx="9144000" cy="10196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529147" indent="0" algn="ctr">
              <a:buNone/>
              <a:defRPr sz="2267"/>
            </a:lvl2pPr>
            <a:lvl3pPr marL="1058291" indent="0" algn="ctr">
              <a:buNone/>
              <a:defRPr sz="2133"/>
            </a:lvl3pPr>
            <a:lvl4pPr marL="1587439" indent="0" algn="ctr">
              <a:buNone/>
              <a:defRPr sz="1867"/>
            </a:lvl4pPr>
            <a:lvl5pPr marL="2116584" indent="0" algn="ctr">
              <a:buNone/>
              <a:defRPr sz="1867"/>
            </a:lvl5pPr>
            <a:lvl6pPr marL="2645730" indent="0" algn="ctr">
              <a:buNone/>
              <a:defRPr sz="1867"/>
            </a:lvl6pPr>
            <a:lvl7pPr marL="3174877" indent="0" algn="ctr">
              <a:buNone/>
              <a:defRPr sz="1867"/>
            </a:lvl7pPr>
            <a:lvl8pPr marL="3704023" indent="0" algn="ctr">
              <a:buNone/>
              <a:defRPr sz="1867"/>
            </a:lvl8pPr>
            <a:lvl9pPr marL="4233169" indent="0" algn="ctr">
              <a:buNone/>
              <a:defRPr sz="1867"/>
            </a:lvl9pPr>
          </a:lstStyle>
          <a:p>
            <a:r>
              <a:rPr lang="en-US" dirty="0"/>
              <a:t>Click to edit Master subtitle style / Project Number</a:t>
            </a:r>
          </a:p>
        </p:txBody>
      </p:sp>
    </p:spTree>
    <p:extLst>
      <p:ext uri="{BB962C8B-B14F-4D97-AF65-F5344CB8AC3E}">
        <p14:creationId xmlns:p14="http://schemas.microsoft.com/office/powerpoint/2010/main" val="107522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9468" y="842391"/>
            <a:ext cx="11132407" cy="53583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212C6D4-FC9A-4702-91F7-11C51B5D1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66" y="5475"/>
            <a:ext cx="11070432" cy="565666"/>
          </a:xfrm>
          <a:prstGeom prst="rect">
            <a:avLst/>
          </a:prstGeom>
        </p:spPr>
        <p:txBody>
          <a:bodyPr vert="horz" lIns="79370" tIns="39685" rIns="79370" bIns="39685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B400A3C-EC7B-44EC-AB1F-ECF970B4F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3402" y="6464808"/>
            <a:ext cx="5685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D3BE0-7019-4377-9284-BEA73D345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95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9449C"/>
                </a:solidFill>
              </a:defRPr>
            </a:lvl1pPr>
            <a:lvl2pPr>
              <a:defRPr>
                <a:solidFill>
                  <a:srgbClr val="09449C"/>
                </a:solidFill>
              </a:defRPr>
            </a:lvl2pPr>
            <a:lvl3pPr>
              <a:defRPr>
                <a:solidFill>
                  <a:srgbClr val="09449C"/>
                </a:solidFill>
              </a:defRPr>
            </a:lvl3pPr>
            <a:lvl4pPr>
              <a:defRPr>
                <a:solidFill>
                  <a:srgbClr val="09449C"/>
                </a:solidFill>
              </a:defRPr>
            </a:lvl4pPr>
            <a:lvl5pPr>
              <a:defRPr>
                <a:solidFill>
                  <a:srgbClr val="09449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188B-D4ED-C342-9AC3-787A63133E6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8947" y="5682463"/>
            <a:ext cx="1532365" cy="1037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3897" y="5943913"/>
            <a:ext cx="1705860" cy="775931"/>
          </a:xfrm>
          <a:prstGeom prst="rect">
            <a:avLst/>
          </a:prstGeom>
        </p:spPr>
      </p:pic>
      <p:pic>
        <p:nvPicPr>
          <p:cNvPr id="1026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D6F659B-9519-46A9-8819-C3399AF6D5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7746" y="5296826"/>
            <a:ext cx="2968499" cy="156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352FDD-34B1-4A19-9002-89DBBB29A54D}"/>
              </a:ext>
            </a:extLst>
          </p:cNvPr>
          <p:cNvSpPr/>
          <p:nvPr userDrawn="1"/>
        </p:nvSpPr>
        <p:spPr>
          <a:xfrm>
            <a:off x="0" y="9526"/>
            <a:ext cx="12192000" cy="576072"/>
          </a:xfrm>
          <a:prstGeom prst="rect">
            <a:avLst/>
          </a:prstGeom>
          <a:solidFill>
            <a:srgbClr val="1D69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812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93BCC37-D530-7448-8A03-AF57F0322646}"/>
              </a:ext>
            </a:extLst>
          </p:cNvPr>
          <p:cNvSpPr/>
          <p:nvPr userDrawn="1"/>
        </p:nvSpPr>
        <p:spPr>
          <a:xfrm>
            <a:off x="0" y="0"/>
            <a:ext cx="12192000" cy="982133"/>
          </a:xfrm>
          <a:prstGeom prst="rect">
            <a:avLst/>
          </a:prstGeom>
          <a:solidFill>
            <a:srgbClr val="1D6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6145" y="220133"/>
            <a:ext cx="11070432" cy="704035"/>
          </a:xfrm>
          <a:prstGeom prst="rect">
            <a:avLst/>
          </a:prstGeom>
        </p:spPr>
        <p:txBody>
          <a:bodyPr vert="horz" lIns="79370" tIns="39685" rIns="79370" bIns="39685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147" y="1134141"/>
            <a:ext cx="11070432" cy="4402968"/>
          </a:xfrm>
          <a:prstGeom prst="rect">
            <a:avLst/>
          </a:prstGeom>
        </p:spPr>
        <p:txBody>
          <a:bodyPr vert="horz" lIns="79370" tIns="39685" rIns="79370" bIns="39685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2941" y="6326575"/>
            <a:ext cx="9248872" cy="451508"/>
          </a:xfrm>
          <a:prstGeom prst="rect">
            <a:avLst/>
          </a:prstGeom>
          <a:noFill/>
          <a:ln>
            <a:noFill/>
          </a:ln>
        </p:spPr>
        <p:txBody>
          <a:bodyPr wrap="square" lIns="121891" tIns="60947" rIns="121891" bIns="60947" rtlCol="0" anchor="ctr">
            <a:spAutoFit/>
          </a:bodyPr>
          <a:lstStyle/>
          <a:p>
            <a:pPr algn="l"/>
            <a:r>
              <a:rPr lang="en-US" sz="1067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TradeGothic LT" panose="02000503020000020004" pitchFamily="2" charset="77"/>
              </a:rPr>
              <a:t>This document</a:t>
            </a:r>
            <a:r>
              <a:rPr lang="en-US" sz="1067" b="0" i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radeGothic LT" panose="02000503020000020004" pitchFamily="2" charset="77"/>
              </a:rPr>
              <a:t> </a:t>
            </a:r>
            <a:r>
              <a:rPr lang="en-US" sz="1067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TradeGothic LT" panose="02000503020000020004" pitchFamily="2" charset="77"/>
              </a:rPr>
              <a:t>and the information contained herein are the intellectual</a:t>
            </a:r>
            <a:r>
              <a:rPr lang="en-US" sz="1067" b="0" i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radeGothic LT" panose="02000503020000020004" pitchFamily="2" charset="77"/>
              </a:rPr>
              <a:t> property of the </a:t>
            </a:r>
            <a:r>
              <a:rPr lang="en-US" sz="1067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TradeGothic LT" panose="02000503020000020004" pitchFamily="2" charset="77"/>
              </a:rPr>
              <a:t>Commonwealth</a:t>
            </a:r>
            <a:r>
              <a:rPr lang="en-US" sz="1067" b="0" i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radeGothic LT" panose="02000503020000020004" pitchFamily="2" charset="77"/>
              </a:rPr>
              <a:t> Center for Advanced Manufacturing (CCAM) or its members and may not be distributed without prior written consent and is subject to any additional conditions detailed on page 1 of this document.</a:t>
            </a:r>
            <a:endParaRPr lang="en-US" sz="1067" b="0" i="0" dirty="0">
              <a:solidFill>
                <a:schemeClr val="tx1">
                  <a:lumMod val="50000"/>
                  <a:lumOff val="50000"/>
                </a:schemeClr>
              </a:solidFill>
              <a:latin typeface="TradeGothic LT" panose="02000503020000020004" pitchFamily="2" charset="7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6297511"/>
            <a:ext cx="1913468" cy="533518"/>
          </a:xfrm>
          <a:prstGeom prst="rect">
            <a:avLst/>
          </a:prstGeom>
          <a:noFill/>
          <a:ln>
            <a:noFill/>
          </a:ln>
        </p:spPr>
        <p:txBody>
          <a:bodyPr wrap="square" lIns="121891" tIns="60947" rIns="121891" bIns="60947" rtlCol="0">
            <a:spAutoFit/>
          </a:bodyPr>
          <a:lstStyle/>
          <a:p>
            <a:pPr algn="ctr"/>
            <a:r>
              <a:rPr lang="en-US" sz="1600" b="1" i="0" cap="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radeGothic LT Bold" panose="02000503020000020004" pitchFamily="2" charset="77"/>
              </a:rPr>
              <a:t>Proprietary </a:t>
            </a:r>
          </a:p>
          <a:p>
            <a:pPr algn="ctr"/>
            <a:r>
              <a:rPr lang="en-US" sz="1067" b="1" i="0" cap="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radeGothic LT Bold" panose="02000503020000020004" pitchFamily="2" charset="77"/>
              </a:rPr>
              <a:t>No Redistribution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B0DD5B-DA93-3E4C-93E7-0A1F445BBBF3}"/>
              </a:ext>
            </a:extLst>
          </p:cNvPr>
          <p:cNvCxnSpPr/>
          <p:nvPr/>
        </p:nvCxnSpPr>
        <p:spPr>
          <a:xfrm>
            <a:off x="1736608" y="6381984"/>
            <a:ext cx="0" cy="6096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EB49ED7-1F35-334D-98A6-A5C383654AB1}"/>
              </a:ext>
            </a:extLst>
          </p:cNvPr>
          <p:cNvSpPr txBox="1"/>
          <p:nvPr userDrawn="1"/>
        </p:nvSpPr>
        <p:spPr>
          <a:xfrm>
            <a:off x="1792941" y="6326575"/>
            <a:ext cx="9248872" cy="451508"/>
          </a:xfrm>
          <a:prstGeom prst="rect">
            <a:avLst/>
          </a:prstGeom>
          <a:noFill/>
          <a:ln>
            <a:noFill/>
          </a:ln>
        </p:spPr>
        <p:txBody>
          <a:bodyPr wrap="square" lIns="121891" tIns="60947" rIns="121891" bIns="60947" rtlCol="0" anchor="ctr">
            <a:spAutoFit/>
          </a:bodyPr>
          <a:lstStyle/>
          <a:p>
            <a:pPr algn="l"/>
            <a:r>
              <a:rPr lang="en-US" sz="1067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TradeGothic LT" panose="02000503020000020004" pitchFamily="2" charset="77"/>
              </a:rPr>
              <a:t>This document</a:t>
            </a:r>
            <a:r>
              <a:rPr lang="en-US" sz="1067" b="0" i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radeGothic LT" panose="02000503020000020004" pitchFamily="2" charset="77"/>
              </a:rPr>
              <a:t> </a:t>
            </a:r>
            <a:r>
              <a:rPr lang="en-US" sz="1067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TradeGothic LT" panose="02000503020000020004" pitchFamily="2" charset="77"/>
              </a:rPr>
              <a:t>and the information contained herein are the intellectual</a:t>
            </a:r>
            <a:r>
              <a:rPr lang="en-US" sz="1067" b="0" i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radeGothic LT" panose="02000503020000020004" pitchFamily="2" charset="77"/>
              </a:rPr>
              <a:t> property of the </a:t>
            </a:r>
            <a:r>
              <a:rPr lang="en-US" sz="1067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TradeGothic LT" panose="02000503020000020004" pitchFamily="2" charset="77"/>
              </a:rPr>
              <a:t>Commonwealth</a:t>
            </a:r>
            <a:r>
              <a:rPr lang="en-US" sz="1067" b="0" i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radeGothic LT" panose="02000503020000020004" pitchFamily="2" charset="77"/>
              </a:rPr>
              <a:t> Center for Advanced Manufacturing (CCAM) or its members and may not be distributed without prior written consent and is subject to any additional conditions detailed on page 1 of this document.</a:t>
            </a:r>
            <a:endParaRPr lang="en-US" sz="1067" b="0" i="0" dirty="0">
              <a:solidFill>
                <a:schemeClr val="tx1">
                  <a:lumMod val="50000"/>
                  <a:lumOff val="50000"/>
                </a:schemeClr>
              </a:solidFill>
              <a:latin typeface="TradeGothic LT" panose="02000503020000020004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976617-B799-A84A-B848-DF81947150B5}"/>
              </a:ext>
            </a:extLst>
          </p:cNvPr>
          <p:cNvSpPr txBox="1"/>
          <p:nvPr userDrawn="1"/>
        </p:nvSpPr>
        <p:spPr>
          <a:xfrm>
            <a:off x="-1" y="6297511"/>
            <a:ext cx="1913468" cy="533518"/>
          </a:xfrm>
          <a:prstGeom prst="rect">
            <a:avLst/>
          </a:prstGeom>
          <a:noFill/>
          <a:ln>
            <a:noFill/>
          </a:ln>
        </p:spPr>
        <p:txBody>
          <a:bodyPr wrap="square" lIns="121891" tIns="60947" rIns="121891" bIns="60947" rtlCol="0">
            <a:spAutoFit/>
          </a:bodyPr>
          <a:lstStyle/>
          <a:p>
            <a:pPr algn="ctr"/>
            <a:r>
              <a:rPr lang="en-US" sz="1600" b="1" i="0" cap="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radeGothic LT Bold" panose="02000503020000020004" pitchFamily="2" charset="77"/>
              </a:rPr>
              <a:t>Proprietary </a:t>
            </a:r>
          </a:p>
          <a:p>
            <a:pPr algn="ctr"/>
            <a:r>
              <a:rPr lang="en-US" sz="1067" b="1" i="0" cap="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radeGothic LT Bold" panose="02000503020000020004" pitchFamily="2" charset="77"/>
              </a:rPr>
              <a:t>No Redistribution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DC107A-B4AE-3943-AAEF-83E6919720CA}"/>
              </a:ext>
            </a:extLst>
          </p:cNvPr>
          <p:cNvCxnSpPr/>
          <p:nvPr userDrawn="1"/>
        </p:nvCxnSpPr>
        <p:spPr>
          <a:xfrm>
            <a:off x="1736608" y="6381984"/>
            <a:ext cx="0" cy="6096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4AA6395-961C-4067-8D32-2ACE8316E2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6500" y="6267546"/>
            <a:ext cx="1116958" cy="566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DC9689-1EE6-4801-A02E-9C62702488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980393"/>
            <a:ext cx="12192000" cy="3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0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marL="0" indent="0" algn="l" defTabSz="1058239" rtl="0" eaLnBrk="1" latinLnBrk="0" hangingPunct="1">
        <a:lnSpc>
          <a:spcPct val="90000"/>
        </a:lnSpc>
        <a:spcBef>
          <a:spcPts val="1389"/>
        </a:spcBef>
        <a:spcAft>
          <a:spcPts val="232"/>
        </a:spcAft>
        <a:buClr>
          <a:schemeClr val="accent1"/>
        </a:buClr>
        <a:buSzPct val="100000"/>
        <a:buFont typeface="Calibri" panose="020F0502020204030204" pitchFamily="34" charset="0"/>
        <a:buNone/>
        <a:defRPr lang="en-US" sz="3200" b="0" i="0" kern="1200" cap="none" baseline="0" dirty="0">
          <a:solidFill>
            <a:schemeClr val="bg1"/>
          </a:solidFill>
          <a:latin typeface="TradeGothic LT Bold" panose="02000503020000020004" pitchFamily="2" charset="77"/>
          <a:ea typeface="+mn-ea"/>
          <a:cs typeface="+mn-cs"/>
        </a:defRPr>
      </a:lvl1pPr>
    </p:titleStyle>
    <p:bodyStyle>
      <a:lvl1pPr marL="0" indent="0" algn="l" defTabSz="1058291" rtl="0" eaLnBrk="1" latinLnBrk="0" hangingPunct="1">
        <a:lnSpc>
          <a:spcPct val="90000"/>
        </a:lnSpc>
        <a:spcBef>
          <a:spcPts val="1159"/>
        </a:spcBef>
        <a:buFontTx/>
        <a:buNone/>
        <a:defRPr sz="2667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93720" indent="-264573" algn="l" defTabSz="1058291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22864" indent="-264573" algn="l" defTabSz="1058291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133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52011" indent="-264573" algn="l" defTabSz="1058291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1867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381158" indent="-264573" algn="l" defTabSz="1058291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910303" indent="-264573" algn="l" defTabSz="1058291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439450" indent="-264573" algn="l" defTabSz="1058291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968594" indent="-264573" algn="l" defTabSz="1058291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497742" indent="-264573" algn="l" defTabSz="1058291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829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29147" algn="l" defTabSz="105829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58291" algn="l" defTabSz="105829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587439" algn="l" defTabSz="105829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16584" algn="l" defTabSz="105829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45730" algn="l" defTabSz="105829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4877" algn="l" defTabSz="105829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704023" algn="l" defTabSz="105829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233169" algn="l" defTabSz="105829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866" y="842011"/>
            <a:ext cx="11165713" cy="4695098"/>
          </a:xfrm>
          <a:prstGeom prst="rect">
            <a:avLst/>
          </a:prstGeom>
        </p:spPr>
        <p:txBody>
          <a:bodyPr vert="horz" lIns="79370" tIns="39685" rIns="79370" bIns="39685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352FDD-34B1-4A19-9002-89DBBB29A54D}"/>
              </a:ext>
            </a:extLst>
          </p:cNvPr>
          <p:cNvSpPr/>
          <p:nvPr userDrawn="1"/>
        </p:nvSpPr>
        <p:spPr>
          <a:xfrm>
            <a:off x="0" y="1"/>
            <a:ext cx="12192000" cy="576072"/>
          </a:xfrm>
          <a:prstGeom prst="rect">
            <a:avLst/>
          </a:prstGeom>
          <a:solidFill>
            <a:srgbClr val="1D69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AEBBEB-968F-478A-9DBF-67DD374768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808" y="6510527"/>
            <a:ext cx="785440" cy="3319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0C1402-EBC3-40E7-B465-C1240140DA3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199950"/>
            <a:ext cx="12192000" cy="31057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7A0116-7290-4882-B796-4F4A923FB88F}"/>
              </a:ext>
            </a:extLst>
          </p:cNvPr>
          <p:cNvCxnSpPr>
            <a:cxnSpLocks/>
          </p:cNvCxnSpPr>
          <p:nvPr userDrawn="1"/>
        </p:nvCxnSpPr>
        <p:spPr>
          <a:xfrm>
            <a:off x="1527057" y="6555456"/>
            <a:ext cx="0" cy="22445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1BAAD7F-0AA7-4167-8D06-A721B3AF1AD7}"/>
              </a:ext>
            </a:extLst>
          </p:cNvPr>
          <p:cNvSpPr txBox="1"/>
          <p:nvPr userDrawn="1"/>
        </p:nvSpPr>
        <p:spPr>
          <a:xfrm>
            <a:off x="368732" y="6434193"/>
            <a:ext cx="1059567" cy="400089"/>
          </a:xfrm>
          <a:prstGeom prst="rect">
            <a:avLst/>
          </a:prstGeom>
          <a:noFill/>
          <a:ln>
            <a:noFill/>
          </a:ln>
        </p:spPr>
        <p:txBody>
          <a:bodyPr wrap="square" lIns="91418" tIns="45710" rIns="91418" bIns="4571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cap="all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Proprietary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cap="all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No Redistribution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E7E553-8A3E-4482-9C7F-DA544971B557}"/>
              </a:ext>
            </a:extLst>
          </p:cNvPr>
          <p:cNvSpPr txBox="1"/>
          <p:nvPr userDrawn="1"/>
        </p:nvSpPr>
        <p:spPr>
          <a:xfrm>
            <a:off x="1548775" y="6472222"/>
            <a:ext cx="9460707" cy="338534"/>
          </a:xfrm>
          <a:prstGeom prst="rect">
            <a:avLst/>
          </a:prstGeom>
          <a:noFill/>
          <a:ln>
            <a:noFill/>
          </a:ln>
        </p:spPr>
        <p:txBody>
          <a:bodyPr wrap="square" lIns="91418" tIns="45710" rIns="91418" bIns="45710" rtlCol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This document and the information contained herein are the intellectual property of the Commonwealth Center for Advanced Manufacturing (CCAM) or its members and may not be distributed without prior written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consent and is subject to any additional conditions detailed on page 1 of this document.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212C6D4-FC9A-4702-91F7-11C51B5D1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66" y="5475"/>
            <a:ext cx="11070432" cy="565666"/>
          </a:xfrm>
          <a:prstGeom prst="rect">
            <a:avLst/>
          </a:prstGeom>
        </p:spPr>
        <p:txBody>
          <a:bodyPr vert="horz" lIns="79370" tIns="39685" rIns="79370" bIns="39685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7B400A3C-EC7B-44EC-AB1F-ECF970B4F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3402" y="6464808"/>
            <a:ext cx="5685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D3BE0-7019-4377-9284-BEA73D345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7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hdr="0" ftr="0" dt="0"/>
  <p:txStyles>
    <p:titleStyle>
      <a:lvl1pPr marL="0" indent="0" algn="l" defTabSz="1058239" rtl="0" eaLnBrk="1" latinLnBrk="0" hangingPunct="1">
        <a:lnSpc>
          <a:spcPct val="90000"/>
        </a:lnSpc>
        <a:spcBef>
          <a:spcPts val="1389"/>
        </a:spcBef>
        <a:spcAft>
          <a:spcPts val="232"/>
        </a:spcAft>
        <a:buClr>
          <a:schemeClr val="accent1"/>
        </a:buClr>
        <a:buSzPct val="100000"/>
        <a:buFont typeface="Calibri" panose="020F0502020204030204" pitchFamily="34" charset="0"/>
        <a:buNone/>
        <a:defRPr lang="en-US" sz="2400" b="0" i="0" kern="1200" cap="none" baseline="0" dirty="0">
          <a:solidFill>
            <a:schemeClr val="bg1"/>
          </a:solidFill>
          <a:latin typeface="+mn-lt"/>
          <a:ea typeface="+mn-ea"/>
          <a:cs typeface="+mn-cs"/>
        </a:defRPr>
      </a:lvl1pPr>
    </p:titleStyle>
    <p:bodyStyle>
      <a:lvl1pPr marL="285750" indent="-285750" algn="l" defTabSz="1058291" rtl="0" eaLnBrk="1" latinLnBrk="0" hangingPunct="1">
        <a:lnSpc>
          <a:spcPct val="90000"/>
        </a:lnSpc>
        <a:spcBef>
          <a:spcPts val="1159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93720" indent="-264573" algn="l" defTabSz="1058291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22864" indent="-264573" algn="l" defTabSz="1058291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52011" indent="-264573" algn="l" defTabSz="1058291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381158" indent="-264573" algn="l" defTabSz="1058291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910303" indent="-264573" algn="l" defTabSz="1058291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439450" indent="-264573" algn="l" defTabSz="1058291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968594" indent="-264573" algn="l" defTabSz="1058291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497742" indent="-264573" algn="l" defTabSz="1058291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829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29147" algn="l" defTabSz="105829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58291" algn="l" defTabSz="105829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587439" algn="l" defTabSz="105829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16584" algn="l" defTabSz="105829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45730" algn="l" defTabSz="105829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4877" algn="l" defTabSz="105829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704023" algn="l" defTabSz="105829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233169" algn="l" defTabSz="105829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9768" y="45720"/>
            <a:ext cx="11070432" cy="704035"/>
          </a:xfrm>
          <a:prstGeom prst="rect">
            <a:avLst/>
          </a:prstGeom>
        </p:spPr>
        <p:txBody>
          <a:bodyPr vert="horz" lIns="79370" tIns="39685" rIns="79370" bIns="39685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768" y="813816"/>
            <a:ext cx="11070432" cy="5341205"/>
          </a:xfrm>
          <a:prstGeom prst="rect">
            <a:avLst/>
          </a:prstGeom>
        </p:spPr>
        <p:txBody>
          <a:bodyPr vert="horz" lIns="79370" tIns="39685" rIns="79370" bIns="39685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C1A838-5073-4317-BC3F-EED395CD6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3953" y="64681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F13E3-2BFA-4F23-9977-B70C668E0B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F240881E-1195-4AAE-A9A7-778D737032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808" y="6510527"/>
            <a:ext cx="785440" cy="3319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8DFCD0-5675-42A8-9395-10B907582A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99950"/>
            <a:ext cx="12192000" cy="31057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3B43EFF-92DD-4879-890D-2636D5834FF9}"/>
              </a:ext>
            </a:extLst>
          </p:cNvPr>
          <p:cNvCxnSpPr>
            <a:cxnSpLocks/>
          </p:cNvCxnSpPr>
          <p:nvPr userDrawn="1"/>
        </p:nvCxnSpPr>
        <p:spPr>
          <a:xfrm>
            <a:off x="1527057" y="6555456"/>
            <a:ext cx="0" cy="22445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91A6AB8-78A5-4634-9959-C539017372AA}"/>
              </a:ext>
            </a:extLst>
          </p:cNvPr>
          <p:cNvSpPr txBox="1"/>
          <p:nvPr userDrawn="1"/>
        </p:nvSpPr>
        <p:spPr>
          <a:xfrm>
            <a:off x="368732" y="6434193"/>
            <a:ext cx="1059567" cy="400089"/>
          </a:xfrm>
          <a:prstGeom prst="rect">
            <a:avLst/>
          </a:prstGeom>
          <a:noFill/>
          <a:ln>
            <a:noFill/>
          </a:ln>
        </p:spPr>
        <p:txBody>
          <a:bodyPr wrap="square" lIns="91418" tIns="45710" rIns="91418" bIns="4571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cap="all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Proprietary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cap="all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No Redistribution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FD98FA-60FB-4F66-AB99-EA262C41BC3A}"/>
              </a:ext>
            </a:extLst>
          </p:cNvPr>
          <p:cNvSpPr txBox="1"/>
          <p:nvPr userDrawn="1"/>
        </p:nvSpPr>
        <p:spPr>
          <a:xfrm>
            <a:off x="1548775" y="6472222"/>
            <a:ext cx="9460707" cy="338534"/>
          </a:xfrm>
          <a:prstGeom prst="rect">
            <a:avLst/>
          </a:prstGeom>
          <a:noFill/>
          <a:ln>
            <a:noFill/>
          </a:ln>
        </p:spPr>
        <p:txBody>
          <a:bodyPr wrap="square" lIns="91418" tIns="45710" rIns="91418" bIns="45710" rtlCol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This document and the information contained herein are the intellectual property of the Commonwealth Center for Advanced Manufacturing (CCAM) or its members and may not be distributed without prior written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consent and is subject to any additional conditions detailed on page 1 of this document.</a:t>
            </a:r>
          </a:p>
        </p:txBody>
      </p:sp>
    </p:spTree>
    <p:extLst>
      <p:ext uri="{BB962C8B-B14F-4D97-AF65-F5344CB8AC3E}">
        <p14:creationId xmlns:p14="http://schemas.microsoft.com/office/powerpoint/2010/main" val="404382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hdr="0" dt="0"/>
  <p:txStyles>
    <p:titleStyle>
      <a:lvl1pPr marL="0" indent="0" algn="l" defTabSz="1058239" rtl="0" eaLnBrk="1" latinLnBrk="0" hangingPunct="1">
        <a:lnSpc>
          <a:spcPct val="90000"/>
        </a:lnSpc>
        <a:spcBef>
          <a:spcPts val="1389"/>
        </a:spcBef>
        <a:spcAft>
          <a:spcPts val="232"/>
        </a:spcAft>
        <a:buClr>
          <a:schemeClr val="accent1"/>
        </a:buClr>
        <a:buSzPct val="100000"/>
        <a:buFont typeface="Calibri" panose="020F0502020204030204" pitchFamily="34" charset="0"/>
        <a:buNone/>
        <a:defRPr lang="en-US" sz="3200" b="0" i="0" kern="1200" cap="none" baseline="0" dirty="0">
          <a:solidFill>
            <a:srgbClr val="006699"/>
          </a:solidFill>
          <a:latin typeface="+mn-lt"/>
          <a:ea typeface="+mn-ea"/>
          <a:cs typeface="+mn-cs"/>
        </a:defRPr>
      </a:lvl1pPr>
    </p:titleStyle>
    <p:bodyStyle>
      <a:lvl1pPr marL="0" indent="0" algn="l" defTabSz="1058291" rtl="0" eaLnBrk="1" latinLnBrk="0" hangingPunct="1">
        <a:lnSpc>
          <a:spcPct val="90000"/>
        </a:lnSpc>
        <a:spcBef>
          <a:spcPts val="1159"/>
        </a:spcBef>
        <a:buFontTx/>
        <a:buNone/>
        <a:defRPr sz="2667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93720" indent="-264573" algn="l" defTabSz="1058291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22864" indent="-264573" algn="l" defTabSz="1058291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52011" indent="-264573" algn="l" defTabSz="1058291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381158" indent="-264573" algn="l" defTabSz="1058291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910303" indent="-264573" algn="l" defTabSz="1058291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439450" indent="-264573" algn="l" defTabSz="1058291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968594" indent="-264573" algn="l" defTabSz="1058291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497742" indent="-264573" algn="l" defTabSz="1058291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829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29147" algn="l" defTabSz="105829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58291" algn="l" defTabSz="105829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587439" algn="l" defTabSz="105829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16584" algn="l" defTabSz="105829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45730" algn="l" defTabSz="105829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4877" algn="l" defTabSz="105829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704023" algn="l" defTabSz="105829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233169" algn="l" defTabSz="105829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866" y="842011"/>
            <a:ext cx="11165713" cy="4695098"/>
          </a:xfrm>
          <a:prstGeom prst="rect">
            <a:avLst/>
          </a:prstGeom>
        </p:spPr>
        <p:txBody>
          <a:bodyPr vert="horz" lIns="79370" tIns="39685" rIns="79370" bIns="39685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352FDD-34B1-4A19-9002-89DBBB29A54D}"/>
              </a:ext>
            </a:extLst>
          </p:cNvPr>
          <p:cNvSpPr/>
          <p:nvPr userDrawn="1"/>
        </p:nvSpPr>
        <p:spPr>
          <a:xfrm>
            <a:off x="0" y="1"/>
            <a:ext cx="12192000" cy="576072"/>
          </a:xfrm>
          <a:prstGeom prst="rect">
            <a:avLst/>
          </a:prstGeom>
          <a:solidFill>
            <a:srgbClr val="1D69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AEBBEB-968F-478A-9DBF-67DD374768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808" y="6510527"/>
            <a:ext cx="785440" cy="3319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0C1402-EBC3-40E7-B465-C1240140DA3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99950"/>
            <a:ext cx="12192000" cy="31057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7A0116-7290-4882-B796-4F4A923FB88F}"/>
              </a:ext>
            </a:extLst>
          </p:cNvPr>
          <p:cNvCxnSpPr>
            <a:cxnSpLocks/>
          </p:cNvCxnSpPr>
          <p:nvPr userDrawn="1"/>
        </p:nvCxnSpPr>
        <p:spPr>
          <a:xfrm>
            <a:off x="1527057" y="6555456"/>
            <a:ext cx="0" cy="22445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1BAAD7F-0AA7-4167-8D06-A721B3AF1AD7}"/>
              </a:ext>
            </a:extLst>
          </p:cNvPr>
          <p:cNvSpPr txBox="1"/>
          <p:nvPr userDrawn="1"/>
        </p:nvSpPr>
        <p:spPr>
          <a:xfrm>
            <a:off x="368732" y="6434193"/>
            <a:ext cx="1059567" cy="400089"/>
          </a:xfrm>
          <a:prstGeom prst="rect">
            <a:avLst/>
          </a:prstGeom>
          <a:noFill/>
          <a:ln>
            <a:noFill/>
          </a:ln>
        </p:spPr>
        <p:txBody>
          <a:bodyPr wrap="square" lIns="91418" tIns="45710" rIns="91418" bIns="4571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cap="all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Proprietary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cap="all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No Redistribution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E7E553-8A3E-4482-9C7F-DA544971B557}"/>
              </a:ext>
            </a:extLst>
          </p:cNvPr>
          <p:cNvSpPr txBox="1"/>
          <p:nvPr userDrawn="1"/>
        </p:nvSpPr>
        <p:spPr>
          <a:xfrm>
            <a:off x="1548775" y="6472222"/>
            <a:ext cx="9460707" cy="338534"/>
          </a:xfrm>
          <a:prstGeom prst="rect">
            <a:avLst/>
          </a:prstGeom>
          <a:noFill/>
          <a:ln>
            <a:noFill/>
          </a:ln>
        </p:spPr>
        <p:txBody>
          <a:bodyPr wrap="square" lIns="91418" tIns="45710" rIns="91418" bIns="45710" rtlCol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This document and the information contained herein are the intellectual property of the Commonwealth Center for Advanced Manufacturing (CCAM) or its members and may not be distributed without prior written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consent and is subject to any additional conditions detailed on page 1 of this document.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212C6D4-FC9A-4702-91F7-11C51B5D1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66" y="5475"/>
            <a:ext cx="11070432" cy="565666"/>
          </a:xfrm>
          <a:prstGeom prst="rect">
            <a:avLst/>
          </a:prstGeom>
        </p:spPr>
        <p:txBody>
          <a:bodyPr vert="horz" lIns="79370" tIns="39685" rIns="79370" bIns="39685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7B400A3C-EC7B-44EC-AB1F-ECF970B4F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3402" y="6464808"/>
            <a:ext cx="5685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D3BE0-7019-4377-9284-BEA73D345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4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hdr="0" ftr="0" dt="0"/>
  <p:txStyles>
    <p:titleStyle>
      <a:lvl1pPr marL="0" indent="0" algn="l" defTabSz="1058239" rtl="0" eaLnBrk="1" latinLnBrk="0" hangingPunct="1">
        <a:lnSpc>
          <a:spcPct val="90000"/>
        </a:lnSpc>
        <a:spcBef>
          <a:spcPts val="1389"/>
        </a:spcBef>
        <a:spcAft>
          <a:spcPts val="232"/>
        </a:spcAft>
        <a:buClr>
          <a:schemeClr val="accent1"/>
        </a:buClr>
        <a:buSzPct val="100000"/>
        <a:buFont typeface="Calibri" panose="020F0502020204030204" pitchFamily="34" charset="0"/>
        <a:buNone/>
        <a:defRPr lang="en-US" sz="2400" b="0" i="0" kern="1200" cap="none" baseline="0" dirty="0">
          <a:solidFill>
            <a:schemeClr val="bg1"/>
          </a:solidFill>
          <a:latin typeface="+mn-lt"/>
          <a:ea typeface="+mn-ea"/>
          <a:cs typeface="+mn-cs"/>
        </a:defRPr>
      </a:lvl1pPr>
    </p:titleStyle>
    <p:bodyStyle>
      <a:lvl1pPr marL="285750" indent="-285750" algn="l" defTabSz="1058291" rtl="0" eaLnBrk="1" latinLnBrk="0" hangingPunct="1">
        <a:lnSpc>
          <a:spcPct val="90000"/>
        </a:lnSpc>
        <a:spcBef>
          <a:spcPts val="1159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93720" indent="-264573" algn="l" defTabSz="1058291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22864" indent="-264573" algn="l" defTabSz="1058291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52011" indent="-264573" algn="l" defTabSz="1058291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381158" indent="-264573" algn="l" defTabSz="1058291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910303" indent="-264573" algn="l" defTabSz="1058291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439450" indent="-264573" algn="l" defTabSz="1058291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968594" indent="-264573" algn="l" defTabSz="1058291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497742" indent="-264573" algn="l" defTabSz="1058291" rtl="0" eaLnBrk="1" latinLnBrk="0" hangingPunct="1">
        <a:lnSpc>
          <a:spcPct val="90000"/>
        </a:lnSpc>
        <a:spcBef>
          <a:spcPts val="579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829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29147" algn="l" defTabSz="105829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58291" algn="l" defTabSz="105829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587439" algn="l" defTabSz="105829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16584" algn="l" defTabSz="105829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45730" algn="l" defTabSz="105829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4877" algn="l" defTabSz="105829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704023" algn="l" defTabSz="105829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233169" algn="l" defTabSz="1058291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429" y="274639"/>
            <a:ext cx="112824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9" y="1600202"/>
            <a:ext cx="11282438" cy="402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5061" y="525779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C6E188B-D4ED-C342-9AC3-787A63133E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36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609585" rtl="0" eaLnBrk="1" latinLnBrk="0" hangingPunct="1">
        <a:spcBef>
          <a:spcPct val="0"/>
        </a:spcBef>
        <a:buNone/>
        <a:defRPr sz="5867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bg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bg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bg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jpe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jpe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jpeg"/><Relationship Id="rId5" Type="http://schemas.openxmlformats.org/officeDocument/2006/relationships/image" Target="../media/image14.jpeg"/><Relationship Id="rId15" Type="http://schemas.openxmlformats.org/officeDocument/2006/relationships/image" Target="../media/image24.jpg"/><Relationship Id="rId23" Type="http://schemas.openxmlformats.org/officeDocument/2006/relationships/image" Target="../media/image32.jpe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jpe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jpeg"/><Relationship Id="rId8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mailto:Lorin.Sodell@ccam-va.co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6.png"/><Relationship Id="rId7" Type="http://schemas.openxmlformats.org/officeDocument/2006/relationships/image" Target="../media/image5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12" Type="http://schemas.microsoft.com/office/2007/relationships/diagramDrawing" Target="../diagrams/drawing1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62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61.png"/><Relationship Id="rId9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DA251C-C395-4619-BA4A-C5422B574B78}"/>
              </a:ext>
            </a:extLst>
          </p:cNvPr>
          <p:cNvCxnSpPr/>
          <p:nvPr/>
        </p:nvCxnSpPr>
        <p:spPr>
          <a:xfrm>
            <a:off x="409902" y="3994683"/>
            <a:ext cx="11351172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06B6B46-08A7-4F64-A4F0-2F3526C653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496" y="289350"/>
            <a:ext cx="11457008" cy="580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0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FEDF1C02-4BDC-469A-ABD7-7DEEBBDAD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11" y="38816"/>
            <a:ext cx="11070432" cy="565666"/>
          </a:xfrm>
        </p:spPr>
        <p:txBody>
          <a:bodyPr/>
          <a:lstStyle/>
          <a:p>
            <a:r>
              <a:rPr lang="en-US" dirty="0" smtClean="0"/>
              <a:t>A Regional </a:t>
            </a:r>
            <a:r>
              <a:rPr lang="en-US" dirty="0"/>
              <a:t>Partner: The Commonwealth Center for Advanced Manufacturing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A27BD-5060-4ABB-87A9-43B01CF38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3402" y="6464808"/>
            <a:ext cx="56854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90D3BE0-7019-4377-9284-BEA73D345619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CC79FA5C-1769-4E6B-A5EF-72A83D5C93FD}"/>
              </a:ext>
            </a:extLst>
          </p:cNvPr>
          <p:cNvSpPr txBox="1">
            <a:spLocks noGrp="1" noChangeArrowheads="1"/>
          </p:cNvSpPr>
          <p:nvPr>
            <p:ph sz="half" idx="1"/>
          </p:nvPr>
        </p:nvSpPr>
        <p:spPr bwMode="auto">
          <a:xfrm>
            <a:off x="637733" y="700073"/>
            <a:ext cx="6538925" cy="286676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CCAM solves your </a:t>
            </a:r>
            <a:r>
              <a:rPr lang="en-US" sz="2400" b="1" dirty="0" smtClean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Challenges</a:t>
            </a:r>
            <a:endParaRPr lang="en-US" sz="2400" b="1" dirty="0">
              <a:solidFill>
                <a:srgbClr val="0070C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You own the Intellectual Property</a:t>
            </a:r>
            <a:endParaRPr lang="en-US" sz="1600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solidFill>
                <a:srgbClr val="0070C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solidFill>
                <a:srgbClr val="0070C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Take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advantage of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most unique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IP model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 industry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Partner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with industry leaders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top research universities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Leverage incentives from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government agencies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Collaborate with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world class engineers and technicians to develop new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technologies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4" name="Picture 10">
            <a:extLst>
              <a:ext uri="{FF2B5EF4-FFF2-40B4-BE49-F238E27FC236}">
                <a16:creationId xmlns:a16="http://schemas.microsoft.com/office/drawing/2014/main" id="{B7B4C5CE-1C00-462B-8604-81912E541D0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2747" y="5841810"/>
            <a:ext cx="1153396" cy="25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>
            <a:extLst>
              <a:ext uri="{FF2B5EF4-FFF2-40B4-BE49-F238E27FC236}">
                <a16:creationId xmlns:a16="http://schemas.microsoft.com/office/drawing/2014/main" id="{A35263EC-559F-4716-9DC4-66863C0D9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0258" y="5993703"/>
            <a:ext cx="666821" cy="22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8F7EFBD-841A-4B2D-89D7-2D3733FB40B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8786" y="5850062"/>
            <a:ext cx="1174659" cy="393179"/>
          </a:xfrm>
          <a:prstGeom prst="rect">
            <a:avLst/>
          </a:prstGeom>
        </p:spPr>
      </p:pic>
      <p:pic>
        <p:nvPicPr>
          <p:cNvPr id="27" name="Picture 2" descr="Image result for amsted rail">
            <a:extLst>
              <a:ext uri="{FF2B5EF4-FFF2-40B4-BE49-F238E27FC236}">
                <a16:creationId xmlns:a16="http://schemas.microsoft.com/office/drawing/2014/main" id="{81636D32-FCC2-4CAF-86A8-FDF206779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4629" y="5962881"/>
            <a:ext cx="949787" cy="2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Bruce.Wilson\Documents\CCAM Business Development\+ Members - Prospects\Altria\1200px-Altria_logo.svg.png">
            <a:extLst>
              <a:ext uri="{FF2B5EF4-FFF2-40B4-BE49-F238E27FC236}">
                <a16:creationId xmlns:a16="http://schemas.microsoft.com/office/drawing/2014/main" id="{493ACFA2-21B1-421D-8059-484250C41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7126" y="5850062"/>
            <a:ext cx="932261" cy="38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C75AE40-4537-4F30-8307-5634541C230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505" y="5512668"/>
            <a:ext cx="1311823" cy="4460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3F90929-2D12-42DA-A020-AEEC9B08E3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4577" y="5818759"/>
            <a:ext cx="689787" cy="314607"/>
          </a:xfrm>
          <a:prstGeom prst="rect">
            <a:avLst/>
          </a:prstGeom>
        </p:spPr>
      </p:pic>
      <p:pic>
        <p:nvPicPr>
          <p:cNvPr id="31" name="Picture 2" descr="Airbus | Brands of the World™ | Download vector logos and logotypes">
            <a:extLst>
              <a:ext uri="{FF2B5EF4-FFF2-40B4-BE49-F238E27FC236}">
                <a16:creationId xmlns:a16="http://schemas.microsoft.com/office/drawing/2014/main" id="{AA2A0AFE-58AB-4DE2-A600-B5B24490E6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82023" y="5570734"/>
            <a:ext cx="825075" cy="3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>
            <a:extLst>
              <a:ext uri="{FF2B5EF4-FFF2-40B4-BE49-F238E27FC236}">
                <a16:creationId xmlns:a16="http://schemas.microsoft.com/office/drawing/2014/main" id="{DE4BB8A5-FE11-4BF2-AF2B-60EFFE7BE56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0563" y="5792919"/>
            <a:ext cx="478458" cy="25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8">
            <a:extLst>
              <a:ext uri="{FF2B5EF4-FFF2-40B4-BE49-F238E27FC236}">
                <a16:creationId xmlns:a16="http://schemas.microsoft.com/office/drawing/2014/main" id="{A9F30DD7-5AFD-42D5-81B8-6781BFF5908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6752" y="5553892"/>
            <a:ext cx="770859" cy="25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63EBE6A-7530-4E7A-AA00-93042B46070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5933" y="5565304"/>
            <a:ext cx="1136622" cy="22552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B07A84F-0D9F-4737-9039-6F9BB2E2592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3417" y="5780824"/>
            <a:ext cx="571204" cy="301315"/>
          </a:xfrm>
          <a:prstGeom prst="rect">
            <a:avLst/>
          </a:prstGeom>
        </p:spPr>
      </p:pic>
      <p:pic>
        <p:nvPicPr>
          <p:cNvPr id="37" name="Picture 27">
            <a:extLst>
              <a:ext uri="{FF2B5EF4-FFF2-40B4-BE49-F238E27FC236}">
                <a16:creationId xmlns:a16="http://schemas.microsoft.com/office/drawing/2014/main" id="{58984F78-E9DB-45FC-8DC6-4E57F9C2A46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85021" y="5521859"/>
            <a:ext cx="799329" cy="44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EFE6896-70B6-4992-A8C4-8289ABEB95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91918" y="5539527"/>
            <a:ext cx="614197" cy="43653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EF0B982-748A-45C2-9A1F-3A04CBFFAB0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416" y="5492335"/>
            <a:ext cx="775526" cy="3176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3042940-FE88-4BC3-B459-F324082D99D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822" y="5761073"/>
            <a:ext cx="863416" cy="863416"/>
          </a:xfrm>
          <a:prstGeom prst="rect">
            <a:avLst/>
          </a:prstGeom>
        </p:spPr>
      </p:pic>
      <p:pic>
        <p:nvPicPr>
          <p:cNvPr id="42" name="Picture 22">
            <a:extLst>
              <a:ext uri="{FF2B5EF4-FFF2-40B4-BE49-F238E27FC236}">
                <a16:creationId xmlns:a16="http://schemas.microsoft.com/office/drawing/2014/main" id="{D4CD58E6-495E-4764-AA87-9049365A153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79715" y="5576043"/>
            <a:ext cx="496943" cy="23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3">
            <a:extLst>
              <a:ext uri="{FF2B5EF4-FFF2-40B4-BE49-F238E27FC236}">
                <a16:creationId xmlns:a16="http://schemas.microsoft.com/office/drawing/2014/main" id="{7A464C38-48D6-466A-8A2F-03C3941FABBF}"/>
              </a:ext>
            </a:extLst>
          </p:cNvPr>
          <p:cNvGrpSpPr>
            <a:grpSpLocks/>
          </p:cNvGrpSpPr>
          <p:nvPr/>
        </p:nvGrpSpPr>
        <p:grpSpPr bwMode="auto">
          <a:xfrm>
            <a:off x="6747527" y="5927422"/>
            <a:ext cx="1805347" cy="294802"/>
            <a:chOff x="2813007" y="5607641"/>
            <a:chExt cx="1848427" cy="274320"/>
          </a:xfrm>
        </p:grpSpPr>
        <p:pic>
          <p:nvPicPr>
            <p:cNvPr id="44" name="Picture 19">
              <a:extLst>
                <a:ext uri="{FF2B5EF4-FFF2-40B4-BE49-F238E27FC236}">
                  <a16:creationId xmlns:a16="http://schemas.microsoft.com/office/drawing/2014/main" id="{7DCEDD07-A1A6-4288-81F8-EC8FA9B25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685" y="5669263"/>
              <a:ext cx="736749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36">
              <a:extLst>
                <a:ext uri="{FF2B5EF4-FFF2-40B4-BE49-F238E27FC236}">
                  <a16:creationId xmlns:a16="http://schemas.microsoft.com/office/drawing/2014/main" id="{A40002AC-2A65-4386-B763-8251E65B0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007" y="5607641"/>
              <a:ext cx="1696141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" name="Picture 4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DCAA327-7211-4B4A-B7F6-CC20454B8A0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473" y="5550976"/>
            <a:ext cx="453899" cy="427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8809185-F8A0-43FE-9D2A-6405FD95AE7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2311" y="5701259"/>
            <a:ext cx="900608" cy="22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 descr="CESMII Logo.png">
            <a:extLst>
              <a:ext uri="{FF2B5EF4-FFF2-40B4-BE49-F238E27FC236}">
                <a16:creationId xmlns:a16="http://schemas.microsoft.com/office/drawing/2014/main" id="{34FB7EB9-378F-4F37-BF5E-E50D3AB21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3499" y="5926769"/>
            <a:ext cx="977980" cy="30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26F54A5-58F7-4038-B6D8-5AC6CC2DFAE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269" y="6004385"/>
            <a:ext cx="557254" cy="252689"/>
          </a:xfrm>
          <a:prstGeom prst="rect">
            <a:avLst/>
          </a:prstGeom>
        </p:spPr>
      </p:pic>
      <p:pic>
        <p:nvPicPr>
          <p:cNvPr id="51" name="Picture 10" descr="Image result for nist logo">
            <a:extLst>
              <a:ext uri="{FF2B5EF4-FFF2-40B4-BE49-F238E27FC236}">
                <a16:creationId xmlns:a16="http://schemas.microsoft.com/office/drawing/2014/main" id="{43D73626-2012-49FF-93A7-8A85CEB1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5154" y="5579399"/>
            <a:ext cx="901098" cy="40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Fame USA Logo">
            <a:extLst>
              <a:ext uri="{FF2B5EF4-FFF2-40B4-BE49-F238E27FC236}">
                <a16:creationId xmlns:a16="http://schemas.microsoft.com/office/drawing/2014/main" id="{75206848-CFEB-4430-BBAE-69F2EA4E1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5457" y="6072860"/>
            <a:ext cx="889149" cy="15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C58FD8-EDD5-4E8D-8B2D-63D70FD49564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17" y="5020143"/>
            <a:ext cx="1975321" cy="82991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E562701-E4BE-4D07-9748-B5182EFFEA7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396435" y="5570428"/>
            <a:ext cx="621030" cy="389555"/>
          </a:xfrm>
          <a:prstGeom prst="rect">
            <a:avLst/>
          </a:prstGeom>
        </p:spPr>
      </p:pic>
      <p:pic>
        <p:nvPicPr>
          <p:cNvPr id="39" name="Picture 1034">
            <a:extLst>
              <a:ext uri="{FF2B5EF4-FFF2-40B4-BE49-F238E27FC236}">
                <a16:creationId xmlns:a16="http://schemas.microsoft.com/office/drawing/2014/main" id="{DF98BE80-2E49-4AFA-AA2F-79DE408E78CC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812911" y="5599174"/>
            <a:ext cx="377198" cy="5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Virginia Economic Development Partnership">
            <a:extLst>
              <a:ext uri="{FF2B5EF4-FFF2-40B4-BE49-F238E27FC236}">
                <a16:creationId xmlns:a16="http://schemas.microsoft.com/office/drawing/2014/main" id="{0CFF21D7-3620-4097-9BC8-F5A72C44F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4593" y="6024911"/>
            <a:ext cx="561926" cy="17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ap&#10;&#10;Description automatically generated with medium confidence">
            <a:extLst>
              <a:ext uri="{FF2B5EF4-FFF2-40B4-BE49-F238E27FC236}">
                <a16:creationId xmlns:a16="http://schemas.microsoft.com/office/drawing/2014/main" id="{47BDF8E4-0959-4FB6-89F3-28267D10A4D4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965" y="577859"/>
            <a:ext cx="4677570" cy="31599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02951" y="3897391"/>
            <a:ext cx="4677570" cy="1328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“Through our membership with CCAM, we gain access to high-quality research and a collaborative environment to support our current and future products."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  Vice President, Research &amp; Technology for Airbus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EDAF41-05A8-428F-8EBF-BD6781E11104}"/>
              </a:ext>
            </a:extLst>
          </p:cNvPr>
          <p:cNvSpPr txBox="1"/>
          <p:nvPr/>
        </p:nvSpPr>
        <p:spPr>
          <a:xfrm>
            <a:off x="1015872" y="4065335"/>
            <a:ext cx="5782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Develop real intelligence about </a:t>
            </a:r>
            <a:r>
              <a:rPr lang="en-US" b="1" i="1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your business &amp; manufacturing </a:t>
            </a:r>
            <a:r>
              <a:rPr lang="en-US" b="1" i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processes to impact your </a:t>
            </a:r>
            <a:r>
              <a:rPr lang="en-US" b="1" i="1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competitiveness</a:t>
            </a:r>
            <a:endParaRPr lang="en-US" b="1" i="1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679BDE-78B4-4D00-8F83-DA5790D5FD3E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258" y="5790136"/>
            <a:ext cx="707331" cy="1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4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035AB5-74C3-4DAE-BCC8-D9882A83AB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868" y="790575"/>
            <a:ext cx="6914781" cy="3857984"/>
          </a:xfrm>
        </p:spPr>
        <p:txBody>
          <a:bodyPr>
            <a:noAutofit/>
          </a:bodyPr>
          <a:lstStyle/>
          <a:p>
            <a:r>
              <a:rPr lang="en-US" dirty="0"/>
              <a:t>For the cost of one R&amp;D employee, leverage knowledge that our &gt;30 experienced applied manufacturing researchers have built up across multiple disciplines – </a:t>
            </a:r>
            <a:r>
              <a:rPr lang="en-US" i="1" dirty="0"/>
              <a:t>and</a:t>
            </a:r>
            <a:r>
              <a:rPr lang="en-US" dirty="0"/>
              <a:t> – access faculty, labs, &amp; students at five outstanding research universities</a:t>
            </a:r>
          </a:p>
          <a:p>
            <a:r>
              <a:rPr lang="en-US" dirty="0"/>
              <a:t>Instead of creating one test bed or disrupting your production equipment and team, build process intelligence in our 16,000 ft</a:t>
            </a:r>
            <a:r>
              <a:rPr lang="en-US" baseline="30000" dirty="0"/>
              <a:t>2</a:t>
            </a:r>
            <a:r>
              <a:rPr lang="en-US" dirty="0"/>
              <a:t> high bay or labs equipped with state of the art equipment and software </a:t>
            </a:r>
          </a:p>
          <a:p>
            <a:r>
              <a:rPr lang="en-US" dirty="0"/>
              <a:t>Get fast bottom-line results by safely and securely collaborating with our industry, academic and government members </a:t>
            </a:r>
          </a:p>
          <a:p>
            <a:r>
              <a:rPr lang="en-US" dirty="0"/>
              <a:t>Capitalize on State incentives and access Federal grants to leverage your investments and achieve your goals – </a:t>
            </a:r>
            <a:r>
              <a:rPr lang="en-US" i="1" dirty="0"/>
              <a:t>confidently, economically, and efficiently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0D15DB-6CDC-42B8-ADB9-636AA0FDA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66" y="5475"/>
            <a:ext cx="11070432" cy="565666"/>
          </a:xfrm>
        </p:spPr>
        <p:txBody>
          <a:bodyPr anchor="ctr">
            <a:normAutofit/>
          </a:bodyPr>
          <a:lstStyle/>
          <a:p>
            <a:r>
              <a:rPr lang="en-US" dirty="0"/>
              <a:t>Joining the CCAM Consortium Saves Costs and Increases Revenue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4B756-07B0-456E-B041-9AF6B5997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3402" y="6464808"/>
            <a:ext cx="56854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90D3BE0-7019-4377-9284-BEA73D345619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E5CDE2-32B5-40C5-973A-C37FB6537BEC}"/>
              </a:ext>
            </a:extLst>
          </p:cNvPr>
          <p:cNvSpPr txBox="1"/>
          <p:nvPr/>
        </p:nvSpPr>
        <p:spPr>
          <a:xfrm>
            <a:off x="8205412" y="3506305"/>
            <a:ext cx="398658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00" dirty="0"/>
              <a:t> Contact:	</a:t>
            </a:r>
            <a:r>
              <a:rPr lang="en-US" sz="1700" dirty="0" smtClean="0">
                <a:hlinkClick r:id="rId2"/>
              </a:rPr>
              <a:t>Lorin.Sodell@ccam-va.com</a:t>
            </a:r>
            <a:endParaRPr lang="en-US" sz="17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9ACE13-DD90-4325-92BB-4D0273B6EA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3" y="4293706"/>
            <a:ext cx="8072477" cy="1973137"/>
          </a:xfrm>
          <a:prstGeom prst="rect">
            <a:avLst/>
          </a:prstGeom>
        </p:spPr>
      </p:pic>
      <p:pic>
        <p:nvPicPr>
          <p:cNvPr id="6" name="Picture 5" descr="A picture containing indoor, miller&#10;&#10;Description automatically generated">
            <a:extLst>
              <a:ext uri="{FF2B5EF4-FFF2-40B4-BE49-F238E27FC236}">
                <a16:creationId xmlns:a16="http://schemas.microsoft.com/office/drawing/2014/main" id="{5D5A1D7E-3F9E-4438-82FC-68C393134E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3078" y="717827"/>
            <a:ext cx="4748922" cy="271117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651C92-646F-4F41-ADDE-85BC95181BFD}"/>
              </a:ext>
            </a:extLst>
          </p:cNvPr>
          <p:cNvSpPr/>
          <p:nvPr/>
        </p:nvSpPr>
        <p:spPr>
          <a:xfrm>
            <a:off x="7368209" y="640522"/>
            <a:ext cx="260626" cy="2880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4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B6AB28-A861-4735-A5A9-0956FD57E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CCAM Adds Intelligence to Your </a:t>
            </a:r>
            <a:r>
              <a:rPr lang="en-US" dirty="0" smtClean="0"/>
              <a:t>Business Operations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A3654-11F1-4D6D-8D46-1B5135BED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0D3BE0-7019-4377-9284-BEA73D34561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40A96E-561A-40BB-A5DB-2D84544A6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599" y="2472206"/>
            <a:ext cx="1097080" cy="10353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F398AE-80D3-46AE-A739-4C18B74DA5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103" y="2386507"/>
            <a:ext cx="873899" cy="10045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AF6085A-6054-4C90-B7F7-D0AEF98C61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996" y="2511826"/>
            <a:ext cx="928776" cy="84613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D0815E2-95CF-483C-BE4D-4CEA7039FCB3}"/>
              </a:ext>
            </a:extLst>
          </p:cNvPr>
          <p:cNvSpPr txBox="1"/>
          <p:nvPr/>
        </p:nvSpPr>
        <p:spPr>
          <a:xfrm>
            <a:off x="634243" y="4588982"/>
            <a:ext cx="105068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From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business or manufacturing process design through execution,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CCAM works with a range of industries across aerospace, defense, pharma, automotive, consumer goods, &amp; many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more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93540E-858F-4E68-85E8-C17DD912ED6F}"/>
              </a:ext>
            </a:extLst>
          </p:cNvPr>
          <p:cNvSpPr/>
          <p:nvPr/>
        </p:nvSpPr>
        <p:spPr>
          <a:xfrm>
            <a:off x="809660" y="5329498"/>
            <a:ext cx="10312843" cy="6673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CCAM’s success is measured by your ROI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FC30CB-1908-47E5-AE14-D9E2FFB70044}"/>
              </a:ext>
            </a:extLst>
          </p:cNvPr>
          <p:cNvSpPr txBox="1"/>
          <p:nvPr/>
        </p:nvSpPr>
        <p:spPr>
          <a:xfrm>
            <a:off x="1205995" y="3365988"/>
            <a:ext cx="1468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</a:rPr>
              <a:t>Automation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FC30CB-1908-47E5-AE14-D9E2FFB70044}"/>
              </a:ext>
            </a:extLst>
          </p:cNvPr>
          <p:cNvSpPr txBox="1"/>
          <p:nvPr/>
        </p:nvSpPr>
        <p:spPr>
          <a:xfrm>
            <a:off x="2441710" y="3362482"/>
            <a:ext cx="1684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</a:rPr>
              <a:t>Flexible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</a:rPr>
              <a:t>Manufacturing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FC30CB-1908-47E5-AE14-D9E2FFB70044}"/>
              </a:ext>
            </a:extLst>
          </p:cNvPr>
          <p:cNvSpPr txBox="1"/>
          <p:nvPr/>
        </p:nvSpPr>
        <p:spPr>
          <a:xfrm>
            <a:off x="9375116" y="3357964"/>
            <a:ext cx="1754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</a:rPr>
              <a:t>Machine 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</a:rPr>
              <a:t>Learning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FC30CB-1908-47E5-AE14-D9E2FFB70044}"/>
              </a:ext>
            </a:extLst>
          </p:cNvPr>
          <p:cNvSpPr txBox="1"/>
          <p:nvPr/>
        </p:nvSpPr>
        <p:spPr>
          <a:xfrm>
            <a:off x="4812414" y="3365988"/>
            <a:ext cx="2026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</a:rPr>
              <a:t>IIOT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FC30CB-1908-47E5-AE14-D9E2FFB70044}"/>
              </a:ext>
            </a:extLst>
          </p:cNvPr>
          <p:cNvSpPr txBox="1"/>
          <p:nvPr/>
        </p:nvSpPr>
        <p:spPr>
          <a:xfrm>
            <a:off x="3561811" y="3366891"/>
            <a:ext cx="232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</a:rPr>
              <a:t>Materials 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</a:rPr>
              <a:t>Engineering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54486A-5DF7-4B3B-A0E1-31E2BA40BC87}"/>
              </a:ext>
            </a:extLst>
          </p:cNvPr>
          <p:cNvSpPr txBox="1"/>
          <p:nvPr/>
        </p:nvSpPr>
        <p:spPr>
          <a:xfrm>
            <a:off x="634243" y="709263"/>
            <a:ext cx="110719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today’s competitive market,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businesses are driving to be more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distributed, automated, and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intelligent</a:t>
            </a: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CCAM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 help you build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process intelligence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starting with direct data capture, to open new insights that will improve quality while increasing productivity and efficiency, with:</a:t>
            </a: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C6B509-89C4-449E-80DF-76503C2FDE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778" y="2486787"/>
            <a:ext cx="889380" cy="9115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DAE8C4-F763-485C-8A44-95027DD0EA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091" y="2532963"/>
            <a:ext cx="768054" cy="83392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6C6A8CA-1873-4BAD-B63A-07184B0668A5}"/>
              </a:ext>
            </a:extLst>
          </p:cNvPr>
          <p:cNvSpPr txBox="1"/>
          <p:nvPr/>
        </p:nvSpPr>
        <p:spPr>
          <a:xfrm>
            <a:off x="5963909" y="3361714"/>
            <a:ext cx="232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</a:rPr>
              <a:t>Sensing and Data Capture     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DDD3F63-13D3-4499-8165-B518A04807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027" y="2534128"/>
            <a:ext cx="880795" cy="83159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DF22CD3-CA4E-41B6-86A1-7162694B7A32}"/>
              </a:ext>
            </a:extLst>
          </p:cNvPr>
          <p:cNvSpPr txBox="1"/>
          <p:nvPr/>
        </p:nvSpPr>
        <p:spPr>
          <a:xfrm>
            <a:off x="7649308" y="3364620"/>
            <a:ext cx="232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</a:rPr>
              <a:t>Manufacturing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</a:rPr>
              <a:t>Process Expertise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A8B9CE2-A636-4813-8DDE-2E6976027D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090" y="2533356"/>
            <a:ext cx="932222" cy="83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B6AB28-A861-4735-A5A9-0956FD57E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how CCAM’s Technologies can help an organization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A3654-11F1-4D6D-8D46-1B5135BED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0D3BE0-7019-4377-9284-BEA73D34561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40A96E-561A-40BB-A5DB-2D84544A6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925" y="4665141"/>
            <a:ext cx="1097080" cy="10353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F398AE-80D3-46AE-A739-4C18B74DA5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770" y="4565657"/>
            <a:ext cx="873899" cy="10045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AF6085A-6054-4C90-B7F7-D0AEF98C61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355" y="3206988"/>
            <a:ext cx="928776" cy="84613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D0815E2-95CF-483C-BE4D-4CEA7039FCB3}"/>
              </a:ext>
            </a:extLst>
          </p:cNvPr>
          <p:cNvSpPr txBox="1"/>
          <p:nvPr/>
        </p:nvSpPr>
        <p:spPr>
          <a:xfrm>
            <a:off x="58960" y="3139604"/>
            <a:ext cx="47174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Technology demonstration / proof of concept projects that integrate emerging technologies to improve: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Safety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System reliability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Technician and Engineering productivity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FC30CB-1908-47E5-AE14-D9E2FFB70044}"/>
              </a:ext>
            </a:extLst>
          </p:cNvPr>
          <p:cNvSpPr txBox="1"/>
          <p:nvPr/>
        </p:nvSpPr>
        <p:spPr>
          <a:xfrm>
            <a:off x="4768187" y="5558923"/>
            <a:ext cx="1468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</a:rPr>
              <a:t>Automation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FC30CB-1908-47E5-AE14-D9E2FFB70044}"/>
              </a:ext>
            </a:extLst>
          </p:cNvPr>
          <p:cNvSpPr txBox="1"/>
          <p:nvPr/>
        </p:nvSpPr>
        <p:spPr>
          <a:xfrm>
            <a:off x="6086233" y="5537114"/>
            <a:ext cx="1754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</a:rPr>
              <a:t>Machine 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</a:rPr>
              <a:t>Learning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FC30CB-1908-47E5-AE14-D9E2FFB70044}"/>
              </a:ext>
            </a:extLst>
          </p:cNvPr>
          <p:cNvSpPr txBox="1"/>
          <p:nvPr/>
        </p:nvSpPr>
        <p:spPr>
          <a:xfrm>
            <a:off x="4917844" y="4061150"/>
            <a:ext cx="1081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</a:rPr>
              <a:t>IIOT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C6B509-89C4-449E-80DF-76503C2FDE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355" y="3181949"/>
            <a:ext cx="889380" cy="91156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6C6A8CA-1873-4BAD-B63A-07184B0668A5}"/>
              </a:ext>
            </a:extLst>
          </p:cNvPr>
          <p:cNvSpPr txBox="1"/>
          <p:nvPr/>
        </p:nvSpPr>
        <p:spPr>
          <a:xfrm>
            <a:off x="5830559" y="4056876"/>
            <a:ext cx="232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</a:rPr>
              <a:t>Sensing and Data Capture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1383" y="667926"/>
            <a:ext cx="4118501" cy="23338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5841" y="672723"/>
            <a:ext cx="2491577" cy="2325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35" y="667927"/>
            <a:ext cx="3116291" cy="233721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D0815E2-95CF-483C-BE4D-4CEA7039FCB3}"/>
              </a:ext>
            </a:extLst>
          </p:cNvPr>
          <p:cNvSpPr txBox="1"/>
          <p:nvPr/>
        </p:nvSpPr>
        <p:spPr>
          <a:xfrm>
            <a:off x="8126437" y="3005137"/>
            <a:ext cx="363704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Examples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Autonomous infrared thermography in substations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“Leading indicator” sensor integration into key substation components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Automated equipment condition feedback to improve switching safety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6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998" y="2534879"/>
            <a:ext cx="1475351" cy="147535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293234" y="630690"/>
            <a:ext cx="6517967" cy="25189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B594"/>
              </a:buClr>
              <a:buSzPct val="70000"/>
              <a:buFont typeface="Arial" pitchFamily="34" charset="0"/>
              <a:buChar char="•"/>
              <a:defRPr sz="2000" b="0">
                <a:solidFill>
                  <a:schemeClr val="tx1"/>
                </a:solidFill>
                <a:latin typeface="+mn-lt"/>
                <a:cs typeface="+mn-cs"/>
              </a:defRPr>
            </a:lvl2pPr>
            <a:lvl3pPr marL="6842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B594"/>
              </a:buClr>
              <a:buSzPct val="85000"/>
              <a:buFont typeface="Arial" pitchFamily="34" charset="0"/>
              <a:buChar char="•"/>
              <a:defRPr sz="2000" b="0">
                <a:solidFill>
                  <a:schemeClr val="tx1"/>
                </a:solidFill>
                <a:latin typeface="+mn-lt"/>
                <a:cs typeface="+mn-cs"/>
              </a:defRPr>
            </a:lvl3pPr>
            <a:lvl4pPr marL="86042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b="0">
                <a:solidFill>
                  <a:schemeClr val="tx1"/>
                </a:solidFill>
                <a:latin typeface="Times New Roman" charset="0"/>
                <a:cs typeface="+mn-cs"/>
              </a:defRPr>
            </a:lvl4pPr>
            <a:lvl5pPr marL="10795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b="0">
                <a:solidFill>
                  <a:schemeClr val="tx1"/>
                </a:solidFill>
                <a:latin typeface="Times New Roman" charset="0"/>
                <a:cs typeface="+mn-cs"/>
              </a:defRPr>
            </a:lvl5pPr>
            <a:lvl6pPr marL="248602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+mn-cs"/>
              </a:defRPr>
            </a:lvl6pPr>
            <a:lvl7pPr marL="294322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+mn-cs"/>
              </a:defRPr>
            </a:lvl7pPr>
            <a:lvl8pPr marL="340042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+mn-cs"/>
              </a:defRPr>
            </a:lvl8pPr>
            <a:lvl9pPr marL="385762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300"/>
              </a:spcAft>
              <a:buClr>
                <a:srgbClr val="4F81BD"/>
              </a:buClr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Mapping of a facility’s energy usage (aggregate and individual equipment)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4F81BD"/>
              </a:buClr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Correlation of power consumption to operational activities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4F81BD"/>
              </a:buClr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Analytical tools to reduce peak power consumption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4F81BD"/>
              </a:buClr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Demonstration of technologies at CCAM, using our equipment, to help companies safely power-down and power-up equipment to minimize waste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4F81BD"/>
              </a:buClr>
            </a:pP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CCAM is a CESMII – Smart Manufacturing Institute member where we integrate intelligence into energy conservation </a:t>
            </a:r>
            <a:endParaRPr lang="en-US" sz="20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0" indent="0">
              <a:spcBef>
                <a:spcPts val="600"/>
              </a:spcBef>
              <a:spcAft>
                <a:spcPts val="300"/>
              </a:spcAft>
              <a:buClr>
                <a:srgbClr val="4F81BD"/>
              </a:buClr>
              <a:buNone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91440"/>
            <a:ext cx="11382375" cy="403872"/>
          </a:xfrm>
        </p:spPr>
        <p:txBody>
          <a:bodyPr/>
          <a:lstStyle/>
          <a:p>
            <a:r>
              <a:rPr lang="en-US" dirty="0" smtClean="0"/>
              <a:t>Examples of How CCAM’s Technologies Help our Members Improve Their Businesses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5" y="685801"/>
            <a:ext cx="4971609" cy="25440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75" y="3420314"/>
            <a:ext cx="4971609" cy="267275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5982" y="3847634"/>
            <a:ext cx="3927384" cy="22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4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B6AB28-A861-4735-A5A9-0956FD57E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of Systems Learning with Partners at VSU, VCU and more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0815E2-95CF-483C-BE4D-4CEA7039FCB3}"/>
              </a:ext>
            </a:extLst>
          </p:cNvPr>
          <p:cNvSpPr txBox="1"/>
          <p:nvPr/>
        </p:nvSpPr>
        <p:spPr>
          <a:xfrm>
            <a:off x="8351797" y="2677009"/>
            <a:ext cx="366341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Interns from CCAM member universities work on real world member projects </a:t>
            </a: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Collaborative internships provide a conduit for undergrad students to gain the career skills they’ll successfully apply after graduation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4367F70B-357F-49C4-927D-CBE871501105" descr="4367F70B-357F-49C4-927D-CBE87150110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20028" y="652076"/>
            <a:ext cx="4761834" cy="193233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89" y="4136006"/>
            <a:ext cx="2472116" cy="107289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1" name="Picture 20" descr="cid:image001.png@01D7C659.26F26DD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386" y="5198214"/>
            <a:ext cx="21907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915" y="5811220"/>
            <a:ext cx="2330891" cy="3013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06B6B46-08A7-4F64-A4F0-2F3526C653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572" y="2918290"/>
            <a:ext cx="1878420" cy="8017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07" y="654788"/>
            <a:ext cx="3314700" cy="2209800"/>
          </a:xfrm>
          <a:prstGeom prst="rect">
            <a:avLst/>
          </a:prstGeom>
          <a:effectLst>
            <a:softEdge rad="63500"/>
          </a:effec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60846586"/>
              </p:ext>
            </p:extLst>
          </p:nvPr>
        </p:nvGraphicFramePr>
        <p:xfrm>
          <a:off x="1277924" y="5711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8005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0796D-ED7C-4C0B-AE99-F46564A647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02302"/>
            <a:ext cx="11282438" cy="701547"/>
          </a:xfrm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The FAME Model in Action at CCAM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6913E-2A21-4F67-BAB7-E781A71AC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8264" y="3160645"/>
            <a:ext cx="6730779" cy="2458024"/>
          </a:xfrm>
        </p:spPr>
        <p:txBody>
          <a:bodyPr>
            <a:noAutofit/>
          </a:bodyPr>
          <a:lstStyle/>
          <a:p>
            <a:r>
              <a:rPr lang="en-US" sz="2000" dirty="0" smtClean="0"/>
              <a:t>7 Students are currently enrolled</a:t>
            </a:r>
            <a:r>
              <a:rPr lang="en-US" sz="2000" dirty="0"/>
              <a:t> </a:t>
            </a:r>
            <a:r>
              <a:rPr lang="en-US" sz="2000" dirty="0" smtClean="0"/>
              <a:t>in Central VA FAME, employed by industry Core Members</a:t>
            </a:r>
          </a:p>
          <a:p>
            <a:r>
              <a:rPr lang="en-US" sz="2000" dirty="0" smtClean="0"/>
              <a:t>Using the CCAM facility and equipment as a real-time learning lab for their careers</a:t>
            </a:r>
          </a:p>
          <a:p>
            <a:r>
              <a:rPr lang="en-US" sz="2000" dirty="0" smtClean="0"/>
              <a:t>Participants work ~24 hours / week at their sponsoring employers and attend classes 2 days / week at CCAM &amp; RBC</a:t>
            </a:r>
            <a:endParaRPr lang="en-US" sz="1466" dirty="0" smtClean="0"/>
          </a:p>
          <a:p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3678" y="3285083"/>
            <a:ext cx="2973647" cy="2230236"/>
          </a:xfrm>
          <a:prstGeom prst="rect">
            <a:avLst/>
          </a:prstGeom>
        </p:spPr>
      </p:pic>
      <p:pic>
        <p:nvPicPr>
          <p:cNvPr id="2050" name="2D7C3906-37F5-4EE2-8A75-D1058BD8BA48" descr="2D7C3906-37F5-4EE2-8A75-D1058BD8BA4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7589" y="902302"/>
            <a:ext cx="4458955" cy="183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87305181-98D4-404A-A618-445015D28387" descr="87305181-98D4-404A-A618-445015D2838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72916" y="898605"/>
            <a:ext cx="2404157" cy="184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C599A9CF-AF65-42AD-BE93-588C0B289E91" descr="C599A9CF-AF65-42AD-BE93-588C0B289E9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205819" y="508393"/>
            <a:ext cx="1837822" cy="262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DF33BAE8-E687-4D44-80EE-345D7E940A34" descr="DF33BAE8-E687-4D44-80EE-345D7E940A3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9242294" y="2992383"/>
            <a:ext cx="2971320" cy="28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5FB6AB28-A861-4735-A5A9-0956FD57E64D}"/>
              </a:ext>
            </a:extLst>
          </p:cNvPr>
          <p:cNvSpPr txBox="1">
            <a:spLocks/>
          </p:cNvSpPr>
          <p:nvPr/>
        </p:nvSpPr>
        <p:spPr>
          <a:xfrm>
            <a:off x="430865" y="5475"/>
            <a:ext cx="11027710" cy="565666"/>
          </a:xfrm>
          <a:prstGeom prst="rect">
            <a:avLst/>
          </a:prstGeom>
        </p:spPr>
        <p:txBody>
          <a:bodyPr vert="horz" lIns="79370" tIns="39685" rIns="79370" bIns="39685" rtlCol="0" anchor="ctr">
            <a:noAutofit/>
          </a:bodyPr>
          <a:lstStyle>
            <a:lvl1pPr marL="0" indent="0" algn="l" defTabSz="1058239" rtl="0" eaLnBrk="1" latinLnBrk="0" hangingPunct="1">
              <a:lnSpc>
                <a:spcPct val="90000"/>
              </a:lnSpc>
              <a:spcBef>
                <a:spcPts val="1389"/>
              </a:spcBef>
              <a:spcAft>
                <a:spcPts val="232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lang="en-US" sz="2400" b="0" i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Clr>
                <a:srgbClr val="1D6998"/>
              </a:buClr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Learning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Already </a:t>
            </a:r>
            <a:r>
              <a:rPr lang="en-US" dirty="0">
                <a:solidFill>
                  <a:srgbClr val="FFFFFF"/>
                </a:solidFill>
                <a:latin typeface="Calibri" panose="020F0502020204030204"/>
              </a:rPr>
              <a:t>Integrated with Employment </a:t>
            </a:r>
            <a:r>
              <a:rPr lang="en-US" dirty="0" smtClean="0">
                <a:solidFill>
                  <a:srgbClr val="FFFFFF"/>
                </a:solidFill>
                <a:latin typeface="Calibri" panose="020F0502020204030204"/>
              </a:rPr>
              <a:t>at CCAM Through </a:t>
            </a:r>
            <a:r>
              <a:rPr lang="en-US" b="1" i="1" dirty="0">
                <a:solidFill>
                  <a:srgbClr val="FFFFFF"/>
                </a:solidFill>
                <a:latin typeface="Calibri" panose="020F0502020204030204"/>
              </a:rPr>
              <a:t>FAME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2893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DA251C-C395-4619-BA4A-C5422B574B78}"/>
              </a:ext>
            </a:extLst>
          </p:cNvPr>
          <p:cNvCxnSpPr/>
          <p:nvPr/>
        </p:nvCxnSpPr>
        <p:spPr>
          <a:xfrm>
            <a:off x="409902" y="3994683"/>
            <a:ext cx="11351172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06B6B46-08A7-4F64-A4F0-2F3526C653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496" y="289350"/>
            <a:ext cx="11457008" cy="580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0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AM">
  <a:themeElements>
    <a:clrScheme name="CCA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6998"/>
      </a:accent1>
      <a:accent2>
        <a:srgbClr val="ED7D31"/>
      </a:accent2>
      <a:accent3>
        <a:srgbClr val="A5A5A5"/>
      </a:accent3>
      <a:accent4>
        <a:srgbClr val="F6C144"/>
      </a:accent4>
      <a:accent5>
        <a:srgbClr val="33486D"/>
      </a:accent5>
      <a:accent6>
        <a:srgbClr val="00638B"/>
      </a:accent6>
      <a:hlink>
        <a:srgbClr val="1D6998"/>
      </a:hlink>
      <a:folHlink>
        <a:srgbClr val="E1632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AM" id="{0C31C6DB-6F15-7449-A4E2-03CEBDBFCFB7}" vid="{7D544254-31DA-074E-BAC3-EC851B673990}"/>
    </a:ext>
  </a:extLst>
</a:theme>
</file>

<file path=ppt/theme/theme2.xml><?xml version="1.0" encoding="utf-8"?>
<a:theme xmlns:a="http://schemas.openxmlformats.org/drawingml/2006/main" name="1_CCAM">
  <a:themeElements>
    <a:clrScheme name="CCA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6998"/>
      </a:accent1>
      <a:accent2>
        <a:srgbClr val="ED7D31"/>
      </a:accent2>
      <a:accent3>
        <a:srgbClr val="A5A5A5"/>
      </a:accent3>
      <a:accent4>
        <a:srgbClr val="F6C144"/>
      </a:accent4>
      <a:accent5>
        <a:srgbClr val="33486D"/>
      </a:accent5>
      <a:accent6>
        <a:srgbClr val="00638B"/>
      </a:accent6>
      <a:hlink>
        <a:srgbClr val="1D6998"/>
      </a:hlink>
      <a:folHlink>
        <a:srgbClr val="E1632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AM" id="{0C31C6DB-6F15-7449-A4E2-03CEBDBFCFB7}" vid="{7D544254-31DA-074E-BAC3-EC851B673990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AM Template Sept 2016 v2" id="{7EBFCF1D-E3A6-4763-B667-83FB41C687B0}" vid="{AC893AC0-6EB1-458F-8523-894562EA2DD1}"/>
    </a:ext>
  </a:extLst>
</a:theme>
</file>

<file path=ppt/theme/theme4.xml><?xml version="1.0" encoding="utf-8"?>
<a:theme xmlns:a="http://schemas.openxmlformats.org/drawingml/2006/main" name="2_CCAM">
  <a:themeElements>
    <a:clrScheme name="CCA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6998"/>
      </a:accent1>
      <a:accent2>
        <a:srgbClr val="ED7D31"/>
      </a:accent2>
      <a:accent3>
        <a:srgbClr val="A5A5A5"/>
      </a:accent3>
      <a:accent4>
        <a:srgbClr val="F6C144"/>
      </a:accent4>
      <a:accent5>
        <a:srgbClr val="33486D"/>
      </a:accent5>
      <a:accent6>
        <a:srgbClr val="00638B"/>
      </a:accent6>
      <a:hlink>
        <a:srgbClr val="1D6998"/>
      </a:hlink>
      <a:folHlink>
        <a:srgbClr val="E1632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AM" id="{0C31C6DB-6F15-7449-A4E2-03CEBDBFCFB7}" vid="{7D544254-31DA-074E-BAC3-EC851B673990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C8C9E47C8DE34391E3A0D915BFA4FD" ma:contentTypeVersion="10" ma:contentTypeDescription="Create a new document." ma:contentTypeScope="" ma:versionID="855043404761d065d309e3bf81cbce56">
  <xsd:schema xmlns:xsd="http://www.w3.org/2001/XMLSchema" xmlns:xs="http://www.w3.org/2001/XMLSchema" xmlns:p="http://schemas.microsoft.com/office/2006/metadata/properties" xmlns:ns3="b1b21c04-267c-43ff-8fd4-7df6d748cec6" targetNamespace="http://schemas.microsoft.com/office/2006/metadata/properties" ma:root="true" ma:fieldsID="1390233967da9102822a537b362ed389" ns3:_="">
    <xsd:import namespace="b1b21c04-267c-43ff-8fd4-7df6d748cec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b21c04-267c-43ff-8fd4-7df6d748c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A053FB-EEFB-41D2-921B-2A54B1EF10D3}">
  <ds:schemaRefs>
    <ds:schemaRef ds:uri="http://schemas.microsoft.com/office/infopath/2007/PartnerControls"/>
    <ds:schemaRef ds:uri="b1b21c04-267c-43ff-8fd4-7df6d748cec6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FD14F2A-22F4-4EC3-AF07-5CFAE371D4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1ACB59-1FC8-481D-BFD8-A46D8AD219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b21c04-267c-43ff-8fd4-7df6d748c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2638</TotalTime>
  <Words>698</Words>
  <Application>Microsoft Office PowerPoint</Application>
  <PresentationFormat>Widescreen</PresentationFormat>
  <Paragraphs>81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Times New Roman</vt:lpstr>
      <vt:lpstr>TradeGothic LT</vt:lpstr>
      <vt:lpstr>TradeGothic LT Bold</vt:lpstr>
      <vt:lpstr>Wingdings</vt:lpstr>
      <vt:lpstr>CCAM</vt:lpstr>
      <vt:lpstr>1_CCAM</vt:lpstr>
      <vt:lpstr>Custom Design</vt:lpstr>
      <vt:lpstr>2_CCAM</vt:lpstr>
      <vt:lpstr>3_Office Theme</vt:lpstr>
      <vt:lpstr>PowerPoint Presentation</vt:lpstr>
      <vt:lpstr>A Regional Partner: The Commonwealth Center for Advanced Manufacturing</vt:lpstr>
      <vt:lpstr>Joining the CCAM Consortium Saves Costs and Increases Revenue</vt:lpstr>
      <vt:lpstr>CCAM Adds Intelligence to Your Business Operations</vt:lpstr>
      <vt:lpstr>Examples of how CCAM’s Technologies can help an organization</vt:lpstr>
      <vt:lpstr>Examples of How CCAM’s Technologies Help our Members Improve Their Businesses</vt:lpstr>
      <vt:lpstr>Integration of Systems Learning with Partners at VSU, VCU and more</vt:lpstr>
      <vt:lpstr> The FAME Model in Action at CCAM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Betsey Odell</dc:creator>
  <cp:lastModifiedBy>Lorin Sodell</cp:lastModifiedBy>
  <cp:revision>156</cp:revision>
  <dcterms:created xsi:type="dcterms:W3CDTF">2019-03-05T14:26:24Z</dcterms:created>
  <dcterms:modified xsi:type="dcterms:W3CDTF">2022-03-25T18:47:01Z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0x0101004BC8C9E47C8DE34391E3A0D915BFA4FD</vt:lpwstr>
  </property>
</Properties>
</file>