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3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4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5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  <p:sldMasterId id="2147483793" r:id="rId2"/>
    <p:sldMasterId id="2147483836" r:id="rId3"/>
    <p:sldMasterId id="2147483880" r:id="rId4"/>
    <p:sldMasterId id="2147483925" r:id="rId5"/>
    <p:sldMasterId id="2147483971" r:id="rId6"/>
    <p:sldMasterId id="2147484014" r:id="rId7"/>
  </p:sldMasterIdLst>
  <p:notesMasterIdLst>
    <p:notesMasterId r:id="rId22"/>
  </p:notesMasterIdLst>
  <p:handoutMasterIdLst>
    <p:handoutMasterId r:id="rId23"/>
  </p:handoutMasterIdLst>
  <p:sldIdLst>
    <p:sldId id="256" r:id="rId8"/>
    <p:sldId id="1110" r:id="rId9"/>
    <p:sldId id="1152" r:id="rId10"/>
    <p:sldId id="931" r:id="rId11"/>
    <p:sldId id="393" r:id="rId12"/>
    <p:sldId id="1177" r:id="rId13"/>
    <p:sldId id="1688" r:id="rId14"/>
    <p:sldId id="1691" r:id="rId15"/>
    <p:sldId id="1159" r:id="rId16"/>
    <p:sldId id="1155" r:id="rId17"/>
    <p:sldId id="1686" r:id="rId18"/>
    <p:sldId id="1141" r:id="rId19"/>
    <p:sldId id="1689" r:id="rId20"/>
    <p:sldId id="318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tom, Renee" initials="HR" lastIdx="15" clrIdx="0">
    <p:extLst>
      <p:ext uri="{19B8F6BF-5375-455C-9EA6-DF929625EA0E}">
        <p15:presenceInfo xmlns:p15="http://schemas.microsoft.com/office/powerpoint/2012/main" userId="S::Renee.Haltom@rich.frb.org::94edf7d8-27a0-4052-a7de-8d8e62bf55f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00A9E7"/>
    <a:srgbClr val="93C847"/>
    <a:srgbClr val="D7DCDD"/>
    <a:srgbClr val="002A59"/>
    <a:srgbClr val="FFCC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50" autoAdjust="0"/>
    <p:restoredTop sz="56872" autoAdjust="0"/>
  </p:normalViewPr>
  <p:slideViewPr>
    <p:cSldViewPr>
      <p:cViewPr varScale="1">
        <p:scale>
          <a:sx n="38" d="100"/>
          <a:sy n="38" d="100"/>
        </p:scale>
        <p:origin x="16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12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5" y="0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/>
          <a:lstStyle>
            <a:lvl1pPr algn="r">
              <a:defRPr sz="1300"/>
            </a:lvl1pPr>
          </a:lstStyle>
          <a:p>
            <a:fld id="{DA9FA7F8-F869-4246-B4B2-AAD9D90F1F68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119173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5" y="9119173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 anchor="b"/>
          <a:lstStyle>
            <a:lvl1pPr algn="r">
              <a:defRPr sz="1300"/>
            </a:lvl1pPr>
          </a:lstStyle>
          <a:p>
            <a:fld id="{5A2B7AEB-022A-4E61-B5DA-0382CBB6FC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52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5" y="0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/>
          <a:lstStyle>
            <a:lvl1pPr algn="r">
              <a:defRPr sz="1300"/>
            </a:lvl1pPr>
          </a:lstStyle>
          <a:p>
            <a:fld id="{0F733DD3-5DB0-42DB-8E6E-3389095FF530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7550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1" tIns="47401" rIns="94801" bIns="474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6" y="4561229"/>
            <a:ext cx="5850835" cy="4320214"/>
          </a:xfrm>
          <a:prstGeom prst="rect">
            <a:avLst/>
          </a:prstGeom>
        </p:spPr>
        <p:txBody>
          <a:bodyPr vert="horz" lIns="94801" tIns="47401" rIns="94801" bIns="474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119173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5" y="9119173"/>
            <a:ext cx="3170583" cy="480388"/>
          </a:xfrm>
          <a:prstGeom prst="rect">
            <a:avLst/>
          </a:prstGeom>
        </p:spPr>
        <p:txBody>
          <a:bodyPr vert="horz" lIns="94801" tIns="47401" rIns="94801" bIns="47401" rtlCol="0" anchor="b"/>
          <a:lstStyle>
            <a:lvl1pPr algn="r">
              <a:defRPr sz="1300"/>
            </a:lvl1pPr>
          </a:lstStyle>
          <a:p>
            <a:fld id="{C08AB368-2971-4F10-9081-FFF5D20F3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4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9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52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9588" y="330200"/>
            <a:ext cx="3149600" cy="23637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312C6-D87F-428C-8B7C-91CBD83912F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8452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847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4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CF88-0A9F-40C2-8A06-E824A6C44A39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88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5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AB368-2971-4F10-9081-FFF5D20F30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5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0D26D4-F7C3-4241-A2EC-646DEBB2B1EE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35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Federal Reserve Bank of Richmond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463A60-C905-43C7-8503-75D3E46225F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8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79588" y="330200"/>
            <a:ext cx="3149600" cy="23637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312C6-D87F-428C-8B7C-91CBD83912F4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72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7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02671-6A9D-405D-A282-77816CE3453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7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6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7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D02671-6A9D-405D-A282-77816CE34532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7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31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0D26D4-F7C3-4241-A2EC-646DEBB2B1E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02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2724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02671-6A9D-405D-A282-77816CE345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7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9296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201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4637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9017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878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726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5540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53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5604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033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69801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83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932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0251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56110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5491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1582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5379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0151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7590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7900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931088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57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89397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87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22360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6836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90369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296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86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882502"/>
            <a:ext cx="8153400" cy="5137298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959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9823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25882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61621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49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919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2962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09334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2206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044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268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836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1294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5691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9919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212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670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874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49017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31919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18222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4340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990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21288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90055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4720" cy="9445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4160520" y="1627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160520" y="35155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850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36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3026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4658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57200" y="868680"/>
            <a:ext cx="8153400" cy="512064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269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1818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2078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9387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0219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441302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58342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54589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53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796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0287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97713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55152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8332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7357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09959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7365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569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3322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348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43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616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9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778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82490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090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59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2621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66653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89840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73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1236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015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96792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55569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6391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5561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7107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386135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2111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4457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069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8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36840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361950" y="1371600"/>
            <a:ext cx="4114800" cy="41148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 w="19050"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724400" y="1371600"/>
            <a:ext cx="4114800" cy="41148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 w="19050"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29732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7115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570599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0821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7528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74182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4564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8078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74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75980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3278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020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5869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4741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002A59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704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50789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5372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7834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9961591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065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57200" y="868680"/>
            <a:ext cx="8153400" cy="512064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1569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14972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9645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59258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271984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4720" cy="9445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4160520" y="1627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160520" y="35155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232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ue_Chart&amp;Tex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ed Rectangle 7"/>
          <p:cNvSpPr/>
          <p:nvPr userDrawn="1"/>
        </p:nvSpPr>
        <p:spPr>
          <a:xfrm>
            <a:off x="548640" y="914400"/>
            <a:ext cx="8046720" cy="5029200"/>
          </a:xfrm>
          <a:prstGeom prst="roundRect">
            <a:avLst>
              <a:gd name="adj" fmla="val 1166"/>
            </a:avLst>
          </a:prstGeom>
          <a:solidFill>
            <a:schemeClr val="bg1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8853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FB74-FE6D-4301-9E96-B5FA58D2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8DCB5C-04D2-4B19-A596-B909B2BDDD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Arial"/>
              </a:rPr>
              <a:t>Source: Bureau of Labor Statistics/Haver Analytics</a:t>
            </a:r>
            <a:endParaRPr lang="en-US" b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ECF36-FA51-41AA-8B1F-DA10F7E6A8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98E2D5F2-7666-4778-BB3F-F160B0BEF61E}" type="slidenum">
              <a:rPr lang="en-US" b="0" i="0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72792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457200" y="868680"/>
            <a:ext cx="8153400" cy="512064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19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02905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226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58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528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19685509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6198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3753226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254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44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98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71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06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60751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81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54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0032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9752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82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39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941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12220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58774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36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lang="en-US" b="0" i="0" dirty="0">
              <a:solidFill>
                <a:srgbClr val="002A59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4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7926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14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368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90637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7685475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2170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27969750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5375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 i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52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67214488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350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0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8315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72252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74720" cy="9445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 userDrawn="1"/>
        </p:nvSpPr>
        <p:spPr>
          <a:xfrm>
            <a:off x="4160520" y="1627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4160520" y="3515591"/>
            <a:ext cx="4754880" cy="3190009"/>
          </a:xfrm>
          <a:prstGeom prst="roundRect">
            <a:avLst>
              <a:gd name="adj" fmla="val 4961"/>
            </a:avLst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79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295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737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8906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59688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8925625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9467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41230408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26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54801475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2526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796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83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95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2484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490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837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5843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262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Green">
    <p:bg>
      <p:bgPr>
        <a:solidFill>
          <a:srgbClr val="93C8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457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Blue">
    <p:bg>
      <p:bgPr>
        <a:solidFill>
          <a:srgbClr val="00A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8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758"/>
            <a:ext cx="8229600" cy="898842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02920" y="990600"/>
            <a:ext cx="813816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796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Purple">
    <p:bg>
      <p:bgPr>
        <a:solidFill>
          <a:srgbClr val="B06F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388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Orange">
    <p:bg>
      <p:bgPr>
        <a:solidFill>
          <a:srgbClr val="FCB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715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38401"/>
            <a:ext cx="9144000" cy="10668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ltGray">
          <a:xfrm>
            <a:off x="8782050" y="6502400"/>
            <a:ext cx="182563" cy="182563"/>
          </a:xfrm>
          <a:prstGeom prst="rect">
            <a:avLst/>
          </a:prstGeom>
          <a:noFill/>
          <a:ln w="9525" algn="ctr">
            <a:solidFill>
              <a:srgbClr val="B5B8B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263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1FBCB-8956-4A6B-A458-C7ECA3196A9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4978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  <a:prstGeom prst="rect">
            <a:avLst/>
          </a:prstGeom>
        </p:spPr>
        <p:txBody>
          <a:bodyPr anchor="ctr"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2A5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162C8-608D-4F84-B41F-6C68310705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467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42817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555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50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05685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78440787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22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519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473608835"/>
              </p:ext>
            </p:extLst>
          </p:nvPr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15060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12769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9445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372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2462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59577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nner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329089" y="228600"/>
            <a:ext cx="8400044" cy="581287"/>
            <a:chOff x="329089" y="228600"/>
            <a:chExt cx="8400044" cy="581287"/>
          </a:xfrm>
        </p:grpSpPr>
        <p:sp>
          <p:nvSpPr>
            <p:cNvPr id="4" name="Rectangle 3"/>
            <p:cNvSpPr/>
            <p:nvPr userDrawn="1"/>
          </p:nvSpPr>
          <p:spPr>
            <a:xfrm>
              <a:off x="329089" y="228600"/>
              <a:ext cx="6957242" cy="581287"/>
            </a:xfrm>
            <a:prstGeom prst="rect">
              <a:avLst/>
            </a:prstGeom>
            <a:solidFill>
              <a:srgbClr val="1B5F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srgbClr val="FF0000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37" t="29403" r="7806" b="24779"/>
            <a:stretch/>
          </p:blipFill>
          <p:spPr>
            <a:xfrm>
              <a:off x="7286331" y="228600"/>
              <a:ext cx="1442802" cy="581287"/>
            </a:xfrm>
            <a:prstGeom prst="rect">
              <a:avLst/>
            </a:prstGeom>
          </p:spPr>
        </p:pic>
      </p:grp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6981531" cy="599320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096000"/>
            <a:ext cx="5181600" cy="288925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556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7197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581399"/>
            <a:ext cx="2133599" cy="987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7579" r="11407" b="16902"/>
          <a:stretch/>
        </p:blipFill>
        <p:spPr>
          <a:xfrm>
            <a:off x="0" y="-168730"/>
            <a:ext cx="4611570" cy="306433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362199"/>
            <a:ext cx="9144000" cy="1219200"/>
          </a:xfrm>
          <a:prstGeom prst="rect">
            <a:avLst/>
          </a:prstGeom>
          <a:solidFill>
            <a:srgbClr val="04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9"/>
          <a:stretch/>
        </p:blipFill>
        <p:spPr>
          <a:xfrm>
            <a:off x="4611571" y="-168730"/>
            <a:ext cx="4532429" cy="253092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4611571" y="3581399"/>
            <a:ext cx="2398829" cy="990601"/>
          </a:xfrm>
          <a:prstGeom prst="rect">
            <a:avLst/>
          </a:prstGeom>
          <a:solidFill>
            <a:srgbClr val="00A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-1" y="3581399"/>
            <a:ext cx="4611571" cy="990601"/>
          </a:xfrm>
          <a:prstGeom prst="rect">
            <a:avLst/>
          </a:prstGeom>
          <a:solidFill>
            <a:srgbClr val="002A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22748"/>
            <a:ext cx="1828800" cy="851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1219200"/>
          </a:xfrm>
          <a:prstGeom prst="rect">
            <a:avLst/>
          </a:prstGeom>
        </p:spPr>
        <p:txBody>
          <a:bodyPr anchor="ctr"/>
          <a:lstStyle>
            <a:lvl1pPr algn="l"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02265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6247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hart&amp;Tex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3474720" cy="457200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01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50297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Content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743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1191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_Table">
    <p:bg>
      <p:bgPr>
        <a:solidFill>
          <a:srgbClr val="0063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 userDrawn="1"/>
        </p:nvGraphicFramePr>
        <p:xfrm>
          <a:off x="1014806" y="1676400"/>
          <a:ext cx="7214793" cy="3886200"/>
        </p:xfrm>
        <a:graphic>
          <a:graphicData uri="http://schemas.openxmlformats.org/drawingml/2006/table">
            <a:tbl>
              <a:tblPr firstRow="1">
                <a:tableStyleId>{5FD0F851-EC5A-4D38-B0AD-8093EC10F338}</a:tableStyleId>
              </a:tblPr>
              <a:tblGrid>
                <a:gridCol w="255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2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57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b="1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n>
                          <a:noFill/>
                        </a:ln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1714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32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548640" y="990600"/>
            <a:ext cx="804672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530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  <a:prstGeom prst="rect">
            <a:avLst/>
          </a:prstGeom>
        </p:spPr>
        <p:txBody>
          <a:bodyPr anchor="ctr"/>
          <a:lstStyle>
            <a:lvl1pPr algn="l">
              <a:defRPr sz="2800" b="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3" name="Rounded Rectangle 2"/>
          <p:cNvSpPr/>
          <p:nvPr userDrawn="1"/>
        </p:nvSpPr>
        <p:spPr>
          <a:xfrm>
            <a:off x="533400" y="990600"/>
            <a:ext cx="8153400" cy="5029200"/>
          </a:xfrm>
          <a:prstGeom prst="roundRect">
            <a:avLst>
              <a:gd name="adj" fmla="val 3581"/>
            </a:avLst>
          </a:prstGeom>
          <a:solidFill>
            <a:schemeClr val="bg1"/>
          </a:solidFill>
          <a:ln>
            <a:solidFill>
              <a:srgbClr val="002A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3067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har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70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8640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9155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Content">
    <p:bg>
      <p:bgPr>
        <a:solidFill>
          <a:srgbClr val="D7DC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943600"/>
            <a:ext cx="1828800" cy="85112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234440"/>
            <a:ext cx="350520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1pPr>
            <a:lvl2pPr marL="742950" indent="-285750">
              <a:buSzPct val="75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2pPr>
            <a:lvl3pPr marL="1143000" indent="-228600">
              <a:buSzPct val="75000"/>
              <a:buFont typeface="Arial" pitchFamily="34" charset="0"/>
              <a:buChar char="•"/>
              <a:defRPr sz="1600">
                <a:solidFill>
                  <a:srgbClr val="002A59"/>
                </a:solidFill>
              </a:defRPr>
            </a:lvl3pPr>
            <a:lvl4pPr marL="16002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4pPr>
            <a:lvl5pPr marL="2057400" indent="-228600">
              <a:buSzPct val="75000"/>
              <a:buFont typeface="Arial" pitchFamily="34" charset="0"/>
              <a:buChar char="•"/>
              <a:defRPr sz="14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62400" y="1234440"/>
            <a:ext cx="463296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7694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981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irl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0" y="838200"/>
            <a:ext cx="9144000" cy="6079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anchor="ctr"/>
          <a:lstStyle>
            <a:lvl1pPr algn="l">
              <a:defRPr sz="3600">
                <a:solidFill>
                  <a:srgbClr val="002A5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A59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Users\e1jlf02\AppData\Local\Temp\notesE062FE\FRB_NEW_LOGO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" y="5943600"/>
            <a:ext cx="1816957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548640" y="1234440"/>
            <a:ext cx="8046720" cy="4846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51688" y="1219200"/>
            <a:ext cx="8046720" cy="4846320"/>
          </a:xfrm>
          <a:prstGeom prst="rect">
            <a:avLst/>
          </a:prstGeom>
        </p:spPr>
        <p:txBody>
          <a:bodyPr/>
          <a:lstStyle>
            <a:lvl1pPr marL="342900" indent="-342900">
              <a:buSzPct val="80000"/>
              <a:buFont typeface="Arial" pitchFamily="34" charset="0"/>
              <a:buChar char="•"/>
              <a:defRPr sz="2800">
                <a:solidFill>
                  <a:srgbClr val="002A59"/>
                </a:solidFill>
              </a:defRPr>
            </a:lvl1pPr>
            <a:lvl2pPr marL="742950" indent="-285750">
              <a:buSzPct val="80000"/>
              <a:buFont typeface="Arial" pitchFamily="34" charset="0"/>
              <a:buChar char="•"/>
              <a:defRPr sz="2400">
                <a:solidFill>
                  <a:srgbClr val="002A59"/>
                </a:solidFill>
              </a:defRPr>
            </a:lvl2pPr>
            <a:lvl3pPr marL="1143000" indent="-228600">
              <a:buSzPct val="80000"/>
              <a:buFont typeface="Arial" pitchFamily="34" charset="0"/>
              <a:buChar char="•"/>
              <a:defRPr sz="2000">
                <a:solidFill>
                  <a:srgbClr val="002A59"/>
                </a:solidFill>
              </a:defRPr>
            </a:lvl3pPr>
            <a:lvl4pPr marL="16002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4pPr>
            <a:lvl5pPr marL="2057400" indent="-228600">
              <a:buSzPct val="80000"/>
              <a:buFont typeface="Arial" pitchFamily="34" charset="0"/>
              <a:buChar char="•"/>
              <a:defRPr sz="1800">
                <a:solidFill>
                  <a:srgbClr val="002A5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969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74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8" Type="http://schemas.openxmlformats.org/officeDocument/2006/relationships/slideLayout" Target="../slideLayouts/slideLayout6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slideLayout" Target="../slideLayouts/slideLayout99.xml"/><Relationship Id="rId18" Type="http://schemas.openxmlformats.org/officeDocument/2006/relationships/slideLayout" Target="../slideLayouts/slideLayout104.xml"/><Relationship Id="rId26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89.xml"/><Relationship Id="rId21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17" Type="http://schemas.openxmlformats.org/officeDocument/2006/relationships/slideLayout" Target="../slideLayouts/slideLayout103.xml"/><Relationship Id="rId25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88.xml"/><Relationship Id="rId16" Type="http://schemas.openxmlformats.org/officeDocument/2006/relationships/slideLayout" Target="../slideLayouts/slideLayout102.xml"/><Relationship Id="rId20" Type="http://schemas.openxmlformats.org/officeDocument/2006/relationships/slideLayout" Target="../slideLayouts/slideLayout106.xml"/><Relationship Id="rId29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24" Type="http://schemas.openxmlformats.org/officeDocument/2006/relationships/slideLayout" Target="../slideLayouts/slideLayout110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91.xml"/><Relationship Id="rId15" Type="http://schemas.openxmlformats.org/officeDocument/2006/relationships/slideLayout" Target="../slideLayouts/slideLayout101.xml"/><Relationship Id="rId23" Type="http://schemas.openxmlformats.org/officeDocument/2006/relationships/slideLayout" Target="../slideLayouts/slideLayout109.xml"/><Relationship Id="rId28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96.xml"/><Relationship Id="rId19" Type="http://schemas.openxmlformats.org/officeDocument/2006/relationships/slideLayout" Target="../slideLayouts/slideLayout105.xml"/><Relationship Id="rId31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Relationship Id="rId14" Type="http://schemas.openxmlformats.org/officeDocument/2006/relationships/slideLayout" Target="../slideLayouts/slideLayout100.xml"/><Relationship Id="rId22" Type="http://schemas.openxmlformats.org/officeDocument/2006/relationships/slideLayout" Target="../slideLayouts/slideLayout108.xml"/><Relationship Id="rId27" Type="http://schemas.openxmlformats.org/officeDocument/2006/relationships/slideLayout" Target="../slideLayouts/slideLayout113.xml"/><Relationship Id="rId30" Type="http://schemas.openxmlformats.org/officeDocument/2006/relationships/slideLayout" Target="../slideLayouts/slideLayout116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0.xml"/><Relationship Id="rId18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20.xml"/><Relationship Id="rId21" Type="http://schemas.openxmlformats.org/officeDocument/2006/relationships/slideLayout" Target="../slideLayouts/slideLayout138.xml"/><Relationship Id="rId34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slideLayout" Target="../slideLayouts/slideLayout134.xml"/><Relationship Id="rId25" Type="http://schemas.openxmlformats.org/officeDocument/2006/relationships/slideLayout" Target="../slideLayouts/slideLayout142.xml"/><Relationship Id="rId3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33.xml"/><Relationship Id="rId20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24" Type="http://schemas.openxmlformats.org/officeDocument/2006/relationships/slideLayout" Target="../slideLayouts/slideLayout141.xml"/><Relationship Id="rId32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2.xml"/><Relationship Id="rId23" Type="http://schemas.openxmlformats.org/officeDocument/2006/relationships/slideLayout" Target="../slideLayouts/slideLayout140.xml"/><Relationship Id="rId28" Type="http://schemas.openxmlformats.org/officeDocument/2006/relationships/slideLayout" Target="../slideLayouts/slideLayout145.xml"/><Relationship Id="rId36" Type="http://schemas.openxmlformats.org/officeDocument/2006/relationships/theme" Target="../theme/theme5.xml"/><Relationship Id="rId10" Type="http://schemas.openxmlformats.org/officeDocument/2006/relationships/slideLayout" Target="../slideLayouts/slideLayout127.xml"/><Relationship Id="rId19" Type="http://schemas.openxmlformats.org/officeDocument/2006/relationships/slideLayout" Target="../slideLayouts/slideLayout136.xml"/><Relationship Id="rId31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Relationship Id="rId22" Type="http://schemas.openxmlformats.org/officeDocument/2006/relationships/slideLayout" Target="../slideLayouts/slideLayout139.xml"/><Relationship Id="rId27" Type="http://schemas.openxmlformats.org/officeDocument/2006/relationships/slideLayout" Target="../slideLayouts/slideLayout144.xml"/><Relationship Id="rId30" Type="http://schemas.openxmlformats.org/officeDocument/2006/relationships/slideLayout" Target="../slideLayouts/slideLayout147.xml"/><Relationship Id="rId35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slideLayout" Target="../slideLayouts/slideLayout165.xml"/><Relationship Id="rId18" Type="http://schemas.openxmlformats.org/officeDocument/2006/relationships/slideLayout" Target="../slideLayouts/slideLayout170.xml"/><Relationship Id="rId26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17" Type="http://schemas.openxmlformats.org/officeDocument/2006/relationships/slideLayout" Target="../slideLayouts/slideLayout169.xml"/><Relationship Id="rId25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8.xml"/><Relationship Id="rId20" Type="http://schemas.openxmlformats.org/officeDocument/2006/relationships/slideLayout" Target="../slideLayouts/slideLayout172.xml"/><Relationship Id="rId29" Type="http://schemas.openxmlformats.org/officeDocument/2006/relationships/slideLayout" Target="../slideLayouts/slideLayout181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24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57.xml"/><Relationship Id="rId15" Type="http://schemas.openxmlformats.org/officeDocument/2006/relationships/slideLayout" Target="../slideLayouts/slideLayout167.xml"/><Relationship Id="rId23" Type="http://schemas.openxmlformats.org/officeDocument/2006/relationships/slideLayout" Target="../slideLayouts/slideLayout175.xml"/><Relationship Id="rId28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62.xml"/><Relationship Id="rId19" Type="http://schemas.openxmlformats.org/officeDocument/2006/relationships/slideLayout" Target="../slideLayouts/slideLayout171.xml"/><Relationship Id="rId31" Type="http://schemas.openxmlformats.org/officeDocument/2006/relationships/theme" Target="../theme/theme6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Relationship Id="rId14" Type="http://schemas.openxmlformats.org/officeDocument/2006/relationships/slideLayout" Target="../slideLayouts/slideLayout166.xml"/><Relationship Id="rId22" Type="http://schemas.openxmlformats.org/officeDocument/2006/relationships/slideLayout" Target="../slideLayouts/slideLayout174.xml"/><Relationship Id="rId27" Type="http://schemas.openxmlformats.org/officeDocument/2006/relationships/slideLayout" Target="../slideLayouts/slideLayout179.xml"/><Relationship Id="rId30" Type="http://schemas.openxmlformats.org/officeDocument/2006/relationships/slideLayout" Target="../slideLayouts/slideLayout18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85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theme" Target="../theme/theme7.xm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1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28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  <p:sldLayoutId id="2147483792" r:id="rId19"/>
    <p:sldLayoutId id="2147484117" r:id="rId20"/>
    <p:sldLayoutId id="2147484118" r:id="rId2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Arial"/>
              </a:rPr>
              <a:t>Source: Bureau of Labor Statistics/Haver Analytics</a:t>
            </a:r>
            <a:endParaRPr lang="en-US" b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E2D5F2-7666-4778-BB3F-F160B0BEF61E}" type="slidenum">
              <a:rPr lang="en-US" b="0" i="0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642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  <p:sldLayoutId id="2147483812" r:id="rId19"/>
    <p:sldLayoutId id="2147483813" r:id="rId20"/>
    <p:sldLayoutId id="2147483814" r:id="rId21"/>
    <p:sldLayoutId id="2147483815" r:id="rId22"/>
    <p:sldLayoutId id="2147483816" r:id="rId23"/>
    <p:sldLayoutId id="2147483817" r:id="rId24"/>
    <p:sldLayoutId id="2147483818" r:id="rId25"/>
    <p:sldLayoutId id="2147483819" r:id="rId26"/>
    <p:sldLayoutId id="2147483820" r:id="rId27"/>
    <p:sldLayoutId id="2147483821" r:id="rId28"/>
    <p:sldLayoutId id="2147483832" r:id="rId29"/>
    <p:sldLayoutId id="2147483833" r:id="rId30"/>
    <p:sldLayoutId id="2147483834" r:id="rId31"/>
    <p:sldLayoutId id="2147483835" r:id="rId3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98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  <p:sldLayoutId id="2147483855" r:id="rId19"/>
    <p:sldLayoutId id="2147483856" r:id="rId20"/>
    <p:sldLayoutId id="2147483857" r:id="rId21"/>
    <p:sldLayoutId id="2147483858" r:id="rId22"/>
    <p:sldLayoutId id="2147483859" r:id="rId23"/>
    <p:sldLayoutId id="2147483860" r:id="rId24"/>
    <p:sldLayoutId id="2147483861" r:id="rId25"/>
    <p:sldLayoutId id="2147483862" r:id="rId26"/>
    <p:sldLayoutId id="2147483863" r:id="rId27"/>
    <p:sldLayoutId id="2147483864" r:id="rId28"/>
    <p:sldLayoutId id="2147483875" r:id="rId29"/>
    <p:sldLayoutId id="2147483876" r:id="rId30"/>
    <p:sldLayoutId id="2147483877" r:id="rId31"/>
    <p:sldLayoutId id="2147483879" r:id="rId32"/>
    <p:sldLayoutId id="2147483924" r:id="rId3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8E2D5F2-7666-4778-BB3F-F160B0BEF61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1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892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2" r:id="rId22"/>
    <p:sldLayoutId id="2147483903" r:id="rId23"/>
    <p:sldLayoutId id="2147483904" r:id="rId24"/>
    <p:sldLayoutId id="2147483905" r:id="rId25"/>
    <p:sldLayoutId id="2147483906" r:id="rId26"/>
    <p:sldLayoutId id="2147483908" r:id="rId27"/>
    <p:sldLayoutId id="2147483919" r:id="rId28"/>
    <p:sldLayoutId id="2147483920" r:id="rId29"/>
    <p:sldLayoutId id="2147483921" r:id="rId30"/>
    <p:sldLayoutId id="2147483923" r:id="rId3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98E2D5F2-7666-4778-BB3F-F160B0BEF61E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  <p:sldLayoutId id="2147483937" r:id="rId12"/>
    <p:sldLayoutId id="2147483938" r:id="rId13"/>
    <p:sldLayoutId id="2147483939" r:id="rId14"/>
    <p:sldLayoutId id="2147483940" r:id="rId15"/>
    <p:sldLayoutId id="2147483941" r:id="rId16"/>
    <p:sldLayoutId id="2147483942" r:id="rId17"/>
    <p:sldLayoutId id="2147483943" r:id="rId18"/>
    <p:sldLayoutId id="2147483944" r:id="rId19"/>
    <p:sldLayoutId id="2147483945" r:id="rId20"/>
    <p:sldLayoutId id="2147483946" r:id="rId21"/>
    <p:sldLayoutId id="2147483947" r:id="rId22"/>
    <p:sldLayoutId id="2147483948" r:id="rId23"/>
    <p:sldLayoutId id="2147483949" r:id="rId24"/>
    <p:sldLayoutId id="2147483950" r:id="rId25"/>
    <p:sldLayoutId id="2147483951" r:id="rId26"/>
    <p:sldLayoutId id="2147483953" r:id="rId27"/>
    <p:sldLayoutId id="2147483964" r:id="rId28"/>
    <p:sldLayoutId id="2147483965" r:id="rId29"/>
    <p:sldLayoutId id="2147483966" r:id="rId30"/>
    <p:sldLayoutId id="2147483967" r:id="rId31"/>
    <p:sldLayoutId id="2147483968" r:id="rId32"/>
    <p:sldLayoutId id="2147483969" r:id="rId33"/>
    <p:sldLayoutId id="2147483970" r:id="rId34"/>
    <p:sldLayoutId id="2147484116" r:id="rId3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>
                <a:solidFill>
                  <a:prstClr val="white"/>
                </a:solidFill>
              </a:rPr>
              <a:t>Source: Bureau of Labor Statistics/Haver Analytics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914400"/>
            <a:fld id="{98E2D5F2-7666-4778-BB3F-F160B0BEF61E}" type="slidenum">
              <a:rPr lang="en-US" smtClean="0">
                <a:solidFill>
                  <a:prstClr val="white"/>
                </a:solidFill>
              </a:rPr>
              <a:pPr defTabSz="914400"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99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  <p:sldLayoutId id="2147483990" r:id="rId19"/>
    <p:sldLayoutId id="2147483991" r:id="rId20"/>
    <p:sldLayoutId id="2147483992" r:id="rId21"/>
    <p:sldLayoutId id="2147483993" r:id="rId22"/>
    <p:sldLayoutId id="2147483994" r:id="rId23"/>
    <p:sldLayoutId id="2147483995" r:id="rId24"/>
    <p:sldLayoutId id="2147483996" r:id="rId25"/>
    <p:sldLayoutId id="2147483997" r:id="rId26"/>
    <p:sldLayoutId id="2147483999" r:id="rId27"/>
    <p:sldLayoutId id="2147484010" r:id="rId28"/>
    <p:sldLayoutId id="2147484011" r:id="rId29"/>
    <p:sldLayoutId id="2147484012" r:id="rId3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0" y="6096000"/>
            <a:ext cx="5181600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>
                <a:solidFill>
                  <a:prstClr val="white"/>
                </a:solidFill>
                <a:latin typeface="Arial"/>
              </a:rPr>
              <a:t>Source: Bureau of Labor Statistics/Haver Analytics</a:t>
            </a:r>
            <a:endParaRPr lang="en-US" b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8E2D5F2-7666-4778-BB3F-F160B0BEF61E}" type="slidenum">
              <a:rPr lang="en-US" b="0" i="0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="0" i="0">
              <a:solidFill>
                <a:prstClr val="white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33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  <p:sldLayoutId id="2147484033" r:id="rId19"/>
    <p:sldLayoutId id="2147484034" r:id="rId20"/>
    <p:sldLayoutId id="2147484035" r:id="rId21"/>
    <p:sldLayoutId id="2147484036" r:id="rId22"/>
    <p:sldLayoutId id="2147484037" r:id="rId23"/>
    <p:sldLayoutId id="2147484038" r:id="rId24"/>
    <p:sldLayoutId id="2147484039" r:id="rId25"/>
    <p:sldLayoutId id="2147484040" r:id="rId26"/>
    <p:sldLayoutId id="2147484041" r:id="rId27"/>
    <p:sldLayoutId id="2147484043" r:id="rId28"/>
    <p:sldLayoutId id="2147484054" r:id="rId29"/>
    <p:sldLayoutId id="2147484055" r:id="rId30"/>
    <p:sldLayoutId id="2147484056" r:id="rId31"/>
    <p:sldLayoutId id="2147484057" r:id="rId32"/>
    <p:sldLayoutId id="2147484058" r:id="rId33"/>
    <p:sldLayoutId id="2147484115" r:id="rId34"/>
    <p:sldLayoutId id="2147484114" r:id="rId3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win.frb.org\e1\shared\groups9\REREG.E1D\Presentations\Charts%20and%20Data\National%20Overview%20Charts.xlsx!Consumer%20Spending!%5bNational%20Overview%20Charts.xlsx%5dConsumer%20Spending%20Chart%2013-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win.frb.org\e1\shared\groups9\REREG.E1D\Presentations\Charts%20and%20Data\National%20Overview%20Charts.xlsx!Real%20GDP%20Level!%5bNational%20Overview%20Charts.xlsx%5dReal%20GDP%20Level%20Chart%20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7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win.frb.org\e1\shared\groups9\REREG.E1D\Presentations\Charts%20and%20Data\National%20Overview%20Charts.xlsx!Consumer%20Spending!%5bNational%20Overview%20Charts.xlsx%5dConsumer%20Spending%20Chart%2013-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7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\\RB.win.frb.org\e1\shared\groups9\REREG.E1D\Presentations\Charts%20and%20Data\Workforce%20Demographics.xlsx!LFPR%20(2)!%5bWorkforce%20Demographics.xlsx%5dLFPR%20(2)%20Chart%2013-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en-US" dirty="0"/>
              <a:t>Economic Conditions</a:t>
            </a:r>
            <a:endParaRPr lang="en-US" sz="2800" i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ltGray">
          <a:xfrm>
            <a:off x="0" y="4581308"/>
            <a:ext cx="4299802" cy="4611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963" tIns="45480" rIns="90963" bIns="45480">
            <a:spAutoFit/>
          </a:bodyPr>
          <a:lstStyle/>
          <a:p>
            <a:pPr defTabSz="909595"/>
            <a:r>
              <a:rPr lang="en-US" sz="1200" i="1" dirty="0">
                <a:solidFill>
                  <a:srgbClr val="002A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Department</a:t>
            </a:r>
          </a:p>
          <a:p>
            <a:pPr defTabSz="909595"/>
            <a:r>
              <a:rPr lang="en-US" sz="1200" i="1" dirty="0">
                <a:solidFill>
                  <a:srgbClr val="002A5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Reserve Bank of Richmond</a:t>
            </a:r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-18289" y="3581399"/>
            <a:ext cx="4629860" cy="987552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Renee Haltom</a:t>
            </a:r>
          </a:p>
          <a:p>
            <a:r>
              <a:rPr lang="en-US" sz="1600" dirty="0">
                <a:latin typeface="+mj-lt"/>
              </a:rPr>
              <a:t>Vice President and Regional Executive</a:t>
            </a:r>
          </a:p>
          <a:p>
            <a:r>
              <a:rPr lang="en-US" sz="1600" dirty="0">
                <a:latin typeface="+mj-lt"/>
              </a:rPr>
              <a:t>April 16,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3980944" y="5517118"/>
            <a:ext cx="49154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b="0" i="1" dirty="0">
                <a:solidFill>
                  <a:srgbClr val="002A59"/>
                </a:solidFill>
                <a:latin typeface="Arial"/>
              </a:rPr>
              <a:t>The views and opinions expressed herein are those of the author. They do not represent an official position of the Federal Reserve Bank of Richmond or the Federal Reserve System.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7010401" cy="676454"/>
          </a:xfrm>
        </p:spPr>
        <p:txBody>
          <a:bodyPr/>
          <a:lstStyle/>
          <a:p>
            <a:r>
              <a:rPr lang="en-US" sz="2400" dirty="0"/>
              <a:t>Fiscal policy has boosted spending and saving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b="1" smtClean="0"/>
              <a:pPr/>
              <a:t>10</a:t>
            </a:fld>
            <a:endParaRPr lang="en-US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572000" y="6007433"/>
            <a:ext cx="4069610" cy="26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46" tIns="40824" rIns="81646" bIns="40824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Bureau of Economic Analysis via </a:t>
            </a:r>
            <a:r>
              <a:rPr kumimoji="0" lang="en-US" alt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Haver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Analytics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595726"/>
              </p:ext>
            </p:extLst>
          </p:nvPr>
        </p:nvGraphicFramePr>
        <p:xfrm>
          <a:off x="549275" y="996950"/>
          <a:ext cx="804545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045536" imgH="4864450" progId="Excel.Sheet.12">
                  <p:link updateAutomatic="1"/>
                </p:oleObj>
              </mc:Choice>
              <mc:Fallback>
                <p:oleObj name="Worksheet" r:id="rId3" imgW="8045536" imgH="4864450" progId="Excel.Sheet.12">
                  <p:link updateAutomatic="1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996950"/>
                        <a:ext cx="8045450" cy="486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3">
            <a:extLst>
              <a:ext uri="{FF2B5EF4-FFF2-40B4-BE49-F238E27FC236}">
                <a16:creationId xmlns:a16="http://schemas.microsoft.com/office/drawing/2014/main" id="{00000000-0008-0000-2900-000005000000}"/>
              </a:ext>
            </a:extLst>
          </p:cNvPr>
          <p:cNvSpPr txBox="1"/>
          <p:nvPr/>
        </p:nvSpPr>
        <p:spPr>
          <a:xfrm>
            <a:off x="549275" y="4038600"/>
            <a:ext cx="7397750" cy="142875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          Month over month percent change                                      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        </a:t>
            </a: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Income:      0.5     10.1     -7.1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Expenditures:      -0.9     3.0       -1.2</a:t>
            </a:r>
          </a:p>
        </p:txBody>
      </p:sp>
    </p:spTree>
    <p:extLst>
      <p:ext uri="{BB962C8B-B14F-4D97-AF65-F5344CB8AC3E}">
        <p14:creationId xmlns:p14="http://schemas.microsoft.com/office/powerpoint/2010/main" val="773843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Inflation: A key thing to watch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835236" y="6038616"/>
            <a:ext cx="6927764" cy="26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46" tIns="40824" rIns="81646" bIns="40824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Bureau of Economic Analysis via Haver Analytics and Federal Reserve Board of Governors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D5F2-7666-4778-BB3F-F160B0BEF61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85234"/>
            <a:ext cx="7833708" cy="489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03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28599"/>
            <a:ext cx="7010401" cy="676454"/>
          </a:xfrm>
        </p:spPr>
        <p:txBody>
          <a:bodyPr/>
          <a:lstStyle/>
          <a:p>
            <a:r>
              <a:rPr lang="en-US" sz="2400" dirty="0"/>
              <a:t>FOMC doesn’t see rates rising anytime soon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b="1" smtClean="0"/>
              <a:pPr/>
              <a:t>12</a:t>
            </a:fld>
            <a:endParaRPr lang="en-US" b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478748" y="6019800"/>
            <a:ext cx="3672904" cy="45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646" tIns="40824" rIns="81646" bIns="40824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Federal Reserve Board of Governors</a:t>
            </a:r>
          </a:p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i="1" dirty="0">
                <a:solidFill>
                  <a:srgbClr val="002A59"/>
                </a:solidFill>
                <a:latin typeface="Arial" pitchFamily="34" charset="0"/>
              </a:rPr>
              <a:t>Forecast as of March 17, 2020</a:t>
            </a:r>
            <a:endParaRPr kumimoji="0" lang="en-US" altLang="en-US" sz="1200" b="0" i="1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63" y="1020871"/>
            <a:ext cx="7949873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6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Looking ahead into 2021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04800" y="838200"/>
            <a:ext cx="8686800" cy="5033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 a blowout Q2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Vaccine rollout, better weather, fiscal support, pent-up demand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bumpiness as businesses match supply/demand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Recovery not evenly felt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In-person sectors/workers still lagging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More likely to be low-wage, POC –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exacerbated inequalities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Re-engaging people in the workforce will be critical to minimize scarring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I’m watching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surges (good news: vaccine bounds this risk)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Inflation (no major signs yet, but need to be vigilant)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E02A2-DE3F-4372-977D-D9F253D45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b="1" smtClean="0"/>
              <a:pPr/>
              <a:t>13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052284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indent="0"/>
            <a:r>
              <a:rPr lang="en-US" sz="3600" dirty="0"/>
              <a:t>Questions/Comments? </a:t>
            </a:r>
            <a:br>
              <a:rPr lang="en-US" dirty="0"/>
            </a:br>
            <a:r>
              <a:rPr lang="en-US" sz="3200" dirty="0"/>
              <a:t>renee.haltom@rich.frb.org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56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228600"/>
            <a:ext cx="7162801" cy="599320"/>
          </a:xfrm>
        </p:spPr>
        <p:txBody>
          <a:bodyPr/>
          <a:lstStyle/>
          <a:p>
            <a:r>
              <a:rPr lang="en-US" sz="2400" dirty="0"/>
              <a:t>The Upshot: Recovery is well underway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76224" y="1219200"/>
            <a:ext cx="8534400" cy="385225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>
              <a:spcBef>
                <a:spcPts val="800"/>
              </a:spcBef>
              <a:defRPr/>
            </a:pPr>
            <a:r>
              <a:rPr lang="en-US" sz="2400" b="1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</a:t>
            </a:r>
            <a:r>
              <a:rPr lang="en-US" sz="2400" b="1" u="sng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far</a:t>
            </a:r>
            <a:r>
              <a:rPr lang="en-US" sz="2400" b="1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recovering COVID losses</a:t>
            </a: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Specifically, jobs are lagging</a:t>
            </a:r>
          </a:p>
          <a:p>
            <a:pPr marL="400050">
              <a:spcBef>
                <a:spcPts val="800"/>
              </a:spcBef>
              <a:defRPr/>
            </a:pPr>
            <a:endParaRPr lang="en-US" sz="2400" dirty="0">
              <a:solidFill>
                <a:srgbClr val="002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>
              <a:spcBef>
                <a:spcPts val="800"/>
              </a:spcBef>
              <a:defRPr/>
            </a:pPr>
            <a:r>
              <a:rPr lang="en-US" sz="2400" b="1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</a:t>
            </a:r>
            <a:r>
              <a:rPr lang="en-US" sz="2400" b="1" u="sng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growth</a:t>
            </a:r>
            <a:r>
              <a:rPr lang="en-US" sz="2400" b="1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horizon in 2021</a:t>
            </a: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(That is, barring unforeseen virus developments)</a:t>
            </a: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consumption, housing, manufacturing</a:t>
            </a: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what level does each sector recover to?</a:t>
            </a:r>
          </a:p>
          <a:p>
            <a:pPr marL="800100" lvl="1">
              <a:spcBef>
                <a:spcPts val="800"/>
              </a:spcBef>
              <a:defRPr/>
            </a:pPr>
            <a:r>
              <a:rPr lang="en-US" sz="200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is the thing to watch</a:t>
            </a:r>
          </a:p>
          <a:p>
            <a:pPr marL="400050">
              <a:spcBef>
                <a:spcPts val="800"/>
              </a:spcBef>
              <a:defRPr/>
            </a:pPr>
            <a:endParaRPr lang="en-US" sz="2400" b="1" dirty="0">
              <a:solidFill>
                <a:srgbClr val="002A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>
              <a:spcBef>
                <a:spcPts val="800"/>
              </a:spcBef>
              <a:defRPr/>
            </a:pPr>
            <a:r>
              <a:rPr lang="en-US" sz="2400" b="1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lots of </a:t>
            </a:r>
            <a:r>
              <a:rPr lang="en-US" sz="2400" b="1" u="sng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disparity</a:t>
            </a:r>
            <a:r>
              <a:rPr lang="en-US" sz="2400" dirty="0">
                <a:solidFill>
                  <a:srgbClr val="002A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(by sector, race, gender, income)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8534400" y="6400799"/>
            <a:ext cx="457200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144" rtl="0" eaLnBrk="1" latinLnBrk="0" hangingPunct="1">
              <a:defRPr sz="1200" kern="1200">
                <a:solidFill>
                  <a:srgbClr val="002A59"/>
                </a:solidFill>
                <a:latin typeface="+mn-lt"/>
                <a:ea typeface="+mn-ea"/>
                <a:cs typeface="+mn-cs"/>
              </a:defRPr>
            </a:lvl1pPr>
            <a:lvl2pPr marL="457072" algn="l" defTabSz="91414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144" algn="l" defTabSz="91414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214" algn="l" defTabSz="91414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284" algn="l" defTabSz="91414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57" algn="l" defTabSz="91414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429" algn="l" defTabSz="91414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500" algn="l" defTabSz="91414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72" algn="l" defTabSz="91414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14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E2D5F2-7666-4778-BB3F-F160B0BEF61E}" type="slidenum">
              <a:rPr kumimoji="0" lang="en-US" sz="1200" b="1" u="none" strike="noStrike" kern="1200" cap="none" spc="0" normalizeH="0" baseline="0" noProof="0" smtClean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14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58468C-5E09-489A-8B03-1C305E024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Source: Bureau of Labor Statistics/Haver Analytics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7C9FA-48B2-4A9C-849C-2DAC6019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66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2" y="909821"/>
            <a:ext cx="7968348" cy="4980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GDP recovery has been stronger than expected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D5F2-7666-4778-BB3F-F160B0BEF61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752D90-21F5-40BC-97FA-A655AF970950}"/>
              </a:ext>
            </a:extLst>
          </p:cNvPr>
          <p:cNvSpPr txBox="1"/>
          <p:nvPr/>
        </p:nvSpPr>
        <p:spPr>
          <a:xfrm>
            <a:off x="6629400" y="1945957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/>
              <a:t>FOMC projections (as of 3/17)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0EDD365A-7382-475A-B29F-DA43C704DB60}"/>
              </a:ext>
            </a:extLst>
          </p:cNvPr>
          <p:cNvSpPr/>
          <p:nvPr/>
        </p:nvSpPr>
        <p:spPr>
          <a:xfrm rot="5400000">
            <a:off x="7350264" y="2057709"/>
            <a:ext cx="234670" cy="1202011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84397" y="5993018"/>
            <a:ext cx="6878603" cy="81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7" rIns="91394" bIns="45697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altLang="en-US" sz="1200" dirty="0">
                <a:latin typeface="Arial" charset="0"/>
              </a:rPr>
              <a:t>Source: Bureau of Economic Analysis via </a:t>
            </a:r>
            <a:r>
              <a:rPr lang="en-US" altLang="en-US" sz="1200" dirty="0" err="1">
                <a:latin typeface="Arial" charset="0"/>
              </a:rPr>
              <a:t>Haver</a:t>
            </a:r>
            <a:r>
              <a:rPr lang="en-US" altLang="en-US" sz="1200" dirty="0">
                <a:latin typeface="Arial" charset="0"/>
              </a:rPr>
              <a:t> Analytics</a:t>
            </a:r>
          </a:p>
          <a:p>
            <a:r>
              <a:rPr lang="en-US" altLang="en-US" sz="1200" dirty="0">
                <a:latin typeface="Arial" charset="0"/>
              </a:rPr>
              <a:t>Notes: FOMC projection is the median, range, and central tendency for Q4/Q4 percent changes, from the March 2021 meeting. Red dots indicate median projections.</a:t>
            </a:r>
          </a:p>
          <a:p>
            <a:endParaRPr lang="en-US" altLang="en-US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82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475807" y="6051333"/>
            <a:ext cx="6129303" cy="2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109" tIns="41555" rIns="83109" bIns="41555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Source: Bureau of Economic Analysis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08209"/>
              </p:ext>
            </p:extLst>
          </p:nvPr>
        </p:nvGraphicFramePr>
        <p:xfrm>
          <a:off x="549275" y="996950"/>
          <a:ext cx="804545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045536" imgH="4864450" progId="Excel.Sheet.12">
                  <p:link updateAutomatic="1"/>
                </p:oleObj>
              </mc:Choice>
              <mc:Fallback>
                <p:oleObj name="Worksheet" r:id="rId3" imgW="8045536" imgH="4864450" progId="Excel.Sheet.12">
                  <p:link updateAutomatic="1"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996950"/>
                        <a:ext cx="8045450" cy="486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40823653-847F-4C2D-B709-E355EEEDB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28600"/>
            <a:ext cx="6981825" cy="600075"/>
          </a:xfrm>
        </p:spPr>
        <p:txBody>
          <a:bodyPr/>
          <a:lstStyle/>
          <a:p>
            <a:r>
              <a:rPr lang="en-US" sz="2200" dirty="0"/>
              <a:t>When swings are big, the </a:t>
            </a:r>
            <a:r>
              <a:rPr lang="en-US" sz="2200" u="sng" dirty="0"/>
              <a:t>level</a:t>
            </a:r>
            <a:r>
              <a:rPr lang="en-US" sz="2200" dirty="0"/>
              <a:t> tells you more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6400799"/>
            <a:ext cx="457200" cy="304801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D5F2-7666-4778-BB3F-F160B0BEF61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132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Spending on services hit hard, and still far below pre-COVID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785296" y="6038616"/>
            <a:ext cx="4069610" cy="26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46" tIns="40824" rIns="81646" bIns="40824">
            <a:spAutoFit/>
          </a:bodyPr>
          <a:lstStyle>
            <a:lvl1pPr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defTabSz="912813" eaLnBrk="0" hangingPunct="0"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31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Source: Bureau of Economic Analysis via </a:t>
            </a:r>
            <a:r>
              <a:rPr kumimoji="0" lang="en-US" alt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Haver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Analytics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D5F2-7666-4778-BB3F-F160B0BEF61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63184"/>
              </p:ext>
            </p:extLst>
          </p:nvPr>
        </p:nvGraphicFramePr>
        <p:xfrm>
          <a:off x="549275" y="996950"/>
          <a:ext cx="8045450" cy="486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045536" imgH="4864450" progId="Excel.Sheet.12">
                  <p:link updateAutomatic="1"/>
                </p:oleObj>
              </mc:Choice>
              <mc:Fallback>
                <p:oleObj name="Worksheet" r:id="rId3" imgW="8045536" imgH="4864450" progId="Excel.Sheet.12">
                  <p:link updateAutomatic="1"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275" y="996950"/>
                        <a:ext cx="8045450" cy="486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06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We’re producing as much as pre-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but with 8.4m fewer workers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D5F2-7666-4778-BB3F-F160B0BEF61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67953" y="6057552"/>
            <a:ext cx="5181600" cy="2889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Source: Bureau of Labor Statistics/Haver Analytics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367664"/>
              </p:ext>
            </p:extLst>
          </p:nvPr>
        </p:nvGraphicFramePr>
        <p:xfrm>
          <a:off x="458788" y="927100"/>
          <a:ext cx="8228012" cy="500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458249" imgH="5003975" progId="Excel.Sheet.12">
                  <p:link updateAutomatic="1"/>
                </p:oleObj>
              </mc:Choice>
              <mc:Fallback>
                <p:oleObj name="Worksheet" r:id="rId3" imgW="8458249" imgH="5003975" progId="Excel.Sheet.12">
                  <p:link updateAutomatic="1"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8788" y="927100"/>
                        <a:ext cx="8228012" cy="500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3"/>
          <p:cNvSpPr txBox="1"/>
          <p:nvPr/>
        </p:nvSpPr>
        <p:spPr>
          <a:xfrm>
            <a:off x="5334000" y="2895600"/>
            <a:ext cx="2698750" cy="2470150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Monthly Change (in thousands)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 21:              916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February 21:         468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January 21:          233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December 20:     -306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November 20:      264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October 20:          680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September 20:     716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August 20:        1,583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July 20:             1,726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20:            4,846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20:              2,833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April 20:          -20,679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March 20:         -1,683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3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pPr algn="l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sectors hit much harder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E2D5F2-7666-4778-BB3F-F160B0BEF61E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A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67953" y="6057552"/>
            <a:ext cx="5181600" cy="2889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002A5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Source: Bureau of Labor Statistics/Haver Analytics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048305"/>
            <a:ext cx="8059611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7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31C69-E00C-4F88-B790-E9A242207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workers left the labor force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8D1904-E67F-4A1D-8D44-5C41828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b="1" smtClean="0"/>
              <a:pPr/>
              <a:t>8</a:t>
            </a:fld>
            <a:endParaRPr lang="en-US" b="1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92614" y="6030079"/>
            <a:ext cx="3601621" cy="26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198" tIns="42099" rIns="84198" bIns="42099">
            <a:spAutoFit/>
          </a:bodyPr>
          <a:lstStyle/>
          <a:p>
            <a:pPr defTabSz="840701"/>
            <a:r>
              <a:rPr lang="en-US" sz="1200" i="1" dirty="0">
                <a:solidFill>
                  <a:srgbClr val="002A59"/>
                </a:solidFill>
              </a:rPr>
              <a:t>Source: Bureau of Labor Statistics/</a:t>
            </a:r>
            <a:r>
              <a:rPr lang="en-US" sz="1200" i="1" dirty="0" err="1">
                <a:solidFill>
                  <a:srgbClr val="002A59"/>
                </a:solidFill>
              </a:rPr>
              <a:t>Haver</a:t>
            </a:r>
            <a:r>
              <a:rPr lang="en-US" sz="1200" i="1" dirty="0">
                <a:solidFill>
                  <a:srgbClr val="002A59"/>
                </a:solidFill>
              </a:rPr>
              <a:t> Analytics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4" y="1048305"/>
            <a:ext cx="8059611" cy="47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2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4A0FF-4402-4BCA-BB84-80C0ED4B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Regional disparities are large too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B9FACC-8609-4E03-92C4-92D04B1C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D5F2-7666-4778-BB3F-F160B0BEF6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D576C-782E-4DEF-B9AB-6265E19E6C01}"/>
              </a:ext>
            </a:extLst>
          </p:cNvPr>
          <p:cNvSpPr txBox="1"/>
          <p:nvPr/>
        </p:nvSpPr>
        <p:spPr>
          <a:xfrm>
            <a:off x="3657600" y="5995826"/>
            <a:ext cx="448392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Bureau of Labor Statistics Local Area Unemployment Statistics, Civilian Employment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B518F4CA-AC89-4201-B0DA-819F76A9DA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9768" r="8333" b="24070"/>
          <a:stretch/>
        </p:blipFill>
        <p:spPr>
          <a:xfrm>
            <a:off x="685800" y="980320"/>
            <a:ext cx="7696200" cy="427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8327"/>
      </p:ext>
    </p:extLst>
  </p:cSld>
  <p:clrMapOvr>
    <a:masterClrMapping/>
  </p:clrMapOvr>
</p:sld>
</file>

<file path=ppt/theme/theme1.xml><?xml version="1.0" encoding="utf-8"?>
<a:theme xmlns:a="http://schemas.openxmlformats.org/drawingml/2006/main" name="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hartpack_Master">
  <a:themeElements>
    <a:clrScheme name="FRB Richmond 2013 colors">
      <a:dk1>
        <a:srgbClr val="002A59"/>
      </a:dk1>
      <a:lt1>
        <a:sysClr val="window" lastClr="FFFFFF"/>
      </a:lt1>
      <a:dk2>
        <a:srgbClr val="002A59"/>
      </a:dk2>
      <a:lt2>
        <a:srgbClr val="D7DCDD"/>
      </a:lt2>
      <a:accent1>
        <a:srgbClr val="00A9E7"/>
      </a:accent1>
      <a:accent2>
        <a:srgbClr val="93C847"/>
      </a:accent2>
      <a:accent3>
        <a:srgbClr val="FCB53D"/>
      </a:accent3>
      <a:accent4>
        <a:srgbClr val="B06FAE"/>
      </a:accent4>
      <a:accent5>
        <a:srgbClr val="0063A3"/>
      </a:accent5>
      <a:accent6>
        <a:srgbClr val="002A5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FDEI Theme</Template>
  <TotalTime>60431</TotalTime>
  <Words>569</Words>
  <Application>Microsoft Office PowerPoint</Application>
  <PresentationFormat>On-screen Show (4:3)</PresentationFormat>
  <Paragraphs>102</Paragraphs>
  <Slides>14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7</vt:i4>
      </vt:variant>
      <vt:variant>
        <vt:lpstr>Links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Calibri</vt:lpstr>
      <vt:lpstr>Myriad Pro</vt:lpstr>
      <vt:lpstr>Chartpack_Master</vt:lpstr>
      <vt:lpstr>1_Chartpack_Master</vt:lpstr>
      <vt:lpstr>2_Chartpack_Master</vt:lpstr>
      <vt:lpstr>3_Chartpack_Master</vt:lpstr>
      <vt:lpstr>4_Chartpack_Master</vt:lpstr>
      <vt:lpstr>7_Chartpack_Master</vt:lpstr>
      <vt:lpstr>5_Chartpack_Master</vt:lpstr>
      <vt:lpstr>file:///\\RB.win.frb.org\e1\shared\groups9\REREG.E1D\Presentations\Charts%20and%20Data\National%20Overview%20Charts.xlsx!Real%20GDP%20Level!%5bNational%20Overview%20Charts.xlsx%5dReal%20GDP%20Level%20Chart%2023</vt:lpstr>
      <vt:lpstr>file:///\\RB.win.frb.org\e1\shared\groups9\REREG.E1D\Presentations\Charts%20and%20Data\National%20Overview%20Charts.xlsx!Consumer%20Spending!%5bNational%20Overview%20Charts.xlsx%5dConsumer%20Spending%20Chart%2013-3</vt:lpstr>
      <vt:lpstr>file:///\\RB.win.frb.org\e1\shared\groups9\REREG.E1D\Presentations\Charts%20and%20Data\Workforce%20Demographics.xlsx!LFPR%20(2)!%5bWorkforce%20Demographics.xlsx%5dLFPR%20(2)%20Chart%2013-5</vt:lpstr>
      <vt:lpstr>file:///\\RB.win.frb.org\e1\shared\groups9\REREG.E1D\Presentations\Charts%20and%20Data\National%20Overview%20Charts.xlsx!Consumer%20Spending!%5bNational%20Overview%20Charts.xlsx%5dConsumer%20Spending%20Chart%2013-1</vt:lpstr>
      <vt:lpstr>Economic Conditions</vt:lpstr>
      <vt:lpstr>The Upshot: Recovery is well underway</vt:lpstr>
      <vt:lpstr>GDP recovery has been stronger than expected</vt:lpstr>
      <vt:lpstr>When swings are big, the level tells you more</vt:lpstr>
      <vt:lpstr>Spending on services hit hard, and still far below pre-COVID</vt:lpstr>
      <vt:lpstr>We’re producing as much as pre-Covid – but with 8.4m fewer workers</vt:lpstr>
      <vt:lpstr>Some sectors hit much harder</vt:lpstr>
      <vt:lpstr>Many workers left the labor force</vt:lpstr>
      <vt:lpstr>Regional disparities are large too</vt:lpstr>
      <vt:lpstr>Fiscal policy has boosted spending and saving</vt:lpstr>
      <vt:lpstr>Inflation: A key thing to watch</vt:lpstr>
      <vt:lpstr>FOMC doesn’t see rates rising anytime soon</vt:lpstr>
      <vt:lpstr>Looking ahead into 2021</vt:lpstr>
      <vt:lpstr>Questions/Comments?  renee.haltom@rich.frb.org</vt:lpstr>
    </vt:vector>
  </TitlesOfParts>
  <Company>Federal Reserve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 Feik</dc:creator>
  <cp:lastModifiedBy>Liz Povar</cp:lastModifiedBy>
  <cp:revision>2393</cp:revision>
  <cp:lastPrinted>2020-03-06T20:03:09Z</cp:lastPrinted>
  <dcterms:created xsi:type="dcterms:W3CDTF">2010-10-20T16:11:04Z</dcterms:created>
  <dcterms:modified xsi:type="dcterms:W3CDTF">2021-04-16T11:13:51Z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1755a95a-23a5-4596-877e-9a46acf83c4b</vt:lpwstr>
  </property>
</Properties>
</file>