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60" r:id="rId4"/>
    <p:sldId id="308" r:id="rId5"/>
    <p:sldId id="258" r:id="rId6"/>
    <p:sldId id="309" r:id="rId7"/>
    <p:sldId id="259" r:id="rId8"/>
    <p:sldId id="261" r:id="rId9"/>
    <p:sldId id="262" r:id="rId10"/>
    <p:sldId id="273" r:id="rId11"/>
    <p:sldId id="275" r:id="rId12"/>
    <p:sldId id="263" r:id="rId13"/>
    <p:sldId id="276" r:id="rId14"/>
    <p:sldId id="277" r:id="rId15"/>
    <p:sldId id="278" r:id="rId16"/>
    <p:sldId id="264" r:id="rId17"/>
    <p:sldId id="279" r:id="rId18"/>
    <p:sldId id="280" r:id="rId19"/>
    <p:sldId id="282" r:id="rId20"/>
    <p:sldId id="283" r:id="rId21"/>
    <p:sldId id="310" r:id="rId22"/>
    <p:sldId id="285" r:id="rId23"/>
    <p:sldId id="265" r:id="rId24"/>
    <p:sldId id="266" r:id="rId25"/>
    <p:sldId id="306" r:id="rId26"/>
    <p:sldId id="267" r:id="rId27"/>
    <p:sldId id="287" r:id="rId28"/>
    <p:sldId id="268" r:id="rId29"/>
    <p:sldId id="288" r:id="rId30"/>
    <p:sldId id="289" r:id="rId31"/>
    <p:sldId id="291" r:id="rId32"/>
    <p:sldId id="292" r:id="rId33"/>
    <p:sldId id="293" r:id="rId34"/>
    <p:sldId id="294" r:id="rId35"/>
    <p:sldId id="269" r:id="rId36"/>
    <p:sldId id="295" r:id="rId37"/>
    <p:sldId id="296" r:id="rId38"/>
    <p:sldId id="297" r:id="rId39"/>
    <p:sldId id="298" r:id="rId40"/>
    <p:sldId id="299" r:id="rId41"/>
    <p:sldId id="300" r:id="rId42"/>
    <p:sldId id="270" r:id="rId43"/>
    <p:sldId id="301" r:id="rId44"/>
    <p:sldId id="302" r:id="rId45"/>
    <p:sldId id="303" r:id="rId46"/>
    <p:sldId id="307" r:id="rId47"/>
    <p:sldId id="272" r:id="rId48"/>
    <p:sldId id="304" r:id="rId49"/>
    <p:sldId id="305" r:id="rId5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744"/>
  </p:normalViewPr>
  <p:slideViewPr>
    <p:cSldViewPr snapToGrid="0">
      <p:cViewPr varScale="1">
        <p:scale>
          <a:sx n="116" d="100"/>
          <a:sy n="116" d="100"/>
        </p:scale>
        <p:origin x="10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2CF2A6-AD99-4B52-A634-37A74771FA8F}" type="datetimeFigureOut">
              <a:rPr lang="en-US" smtClean="0"/>
              <a:t>5/1/24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E324995-90C4-4522-8706-B4A64C17136B}" type="slidenum">
              <a:rPr lang="en-US" smtClean="0"/>
              <a:t>‹#›</a:t>
            </a:fld>
            <a:endParaRPr lang="en-US" dirty="0"/>
          </a:p>
        </p:txBody>
      </p:sp>
    </p:spTree>
    <p:extLst>
      <p:ext uri="{BB962C8B-B14F-4D97-AF65-F5344CB8AC3E}">
        <p14:creationId xmlns:p14="http://schemas.microsoft.com/office/powerpoint/2010/main" val="327260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cc02.safelinks.protection.outlook.com/?url=https%3A%2F%2Fclick.convertkit-mail.com%2F0vupq4oz90sgurprwxhlhwq5zx55%2F25h2h9u2v7qeema8%2FaHR0cHM6Ly9hbXpuLnRvLzNVaktHaWs%3D&amp;data=05%7C01%7Cswright%40gloucesterva.info%7C916e576096834efc86a008dbcb11cd91%7C64a3b61e55f947efa6b8ee2e44e366d2%7C1%7C0%7C638327051178679809%7CUnknown%7CTWFpbGZsb3d8eyJWIjoiMC4wLjAwMDAiLCJQIjoiV2luMzIiLCJBTiI6Ik1haWwiLCJXVCI6Mn0%3D%7C3000%7C%7C%7C&amp;sdata=9S7jQvSU0F3k%2FOb1l1fhFkoIxk%2FHvfU13zAh2m1pSYQ%3D&amp;reserved=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gcc02.safelinks.protection.outlook.com/?url=https%3A%2F%2Fclick.convertkit-mail.com%2Fv8u9zkg0m5tmurqr3dighzrl38ll%2F58hvh8umv8dxrxf7%2FaHR0cHM6Ly9nZXRsaWdodGhvdXNlLmNvbS9ibG9nL2JhZC1ib3NzLW9uZS1vbi1vbmVzLXRvcnR1cmUv&amp;data=05%7C01%7Cswright%40gloucesterva.info%7C2b3d786d4d2b497ff37d08dbd60f2573%7C64a3b61e55f947efa6b8ee2e44e366d2%7C1%7C0%7C638339132805044230%7CUnknown%7CTWFpbGZsb3d8eyJWIjoiMC4wLjAwMDAiLCJQIjoiV2luMzIiLCJBTiI6Ik1haWwiLCJXVCI6Mn0%3D%7C3000%7C%7C%7C&amp;sdata=B84Gx332bIg3cATUmyPWZL3DJFBOUthtMN5vCCwhqMA%3D&amp;reserved=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1</a:t>
            </a:fld>
            <a:endParaRPr lang="en-US" dirty="0"/>
          </a:p>
        </p:txBody>
      </p:sp>
    </p:spTree>
    <p:extLst>
      <p:ext uri="{BB962C8B-B14F-4D97-AF65-F5344CB8AC3E}">
        <p14:creationId xmlns:p14="http://schemas.microsoft.com/office/powerpoint/2010/main" val="416810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kern="100" dirty="0">
                <a:effectLst/>
                <a:latin typeface="Amasis MT Pro" panose="02040504050005020304" pitchFamily="18" charset="0"/>
                <a:ea typeface="Times New Roman" panose="02020603050405020304" pitchFamily="18" charset="0"/>
                <a:cs typeface="Arial" panose="020B0604020202020204" pitchFamily="34" charset="0"/>
              </a:rPr>
              <a:t>"Through the work of renowned researcher of human and organizational behavior Dr. David McClelland, he shows that </a:t>
            </a:r>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10</a:t>
            </a:fld>
            <a:endParaRPr lang="en-US" dirty="0"/>
          </a:p>
        </p:txBody>
      </p:sp>
    </p:spTree>
    <p:extLst>
      <p:ext uri="{BB962C8B-B14F-4D97-AF65-F5344CB8AC3E}">
        <p14:creationId xmlns:p14="http://schemas.microsoft.com/office/powerpoint/2010/main" val="325233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Self-work is only useful if you plan and actually do the work to improve. </a:t>
            </a:r>
          </a:p>
        </p:txBody>
      </p:sp>
      <p:sp>
        <p:nvSpPr>
          <p:cNvPr id="4" name="Slide Number Placeholder 3"/>
          <p:cNvSpPr>
            <a:spLocks noGrp="1"/>
          </p:cNvSpPr>
          <p:nvPr>
            <p:ph type="sldNum" sz="quarter" idx="5"/>
          </p:nvPr>
        </p:nvSpPr>
        <p:spPr/>
        <p:txBody>
          <a:bodyPr/>
          <a:lstStyle/>
          <a:p>
            <a:fld id="{FE324995-90C4-4522-8706-B4A64C17136B}" type="slidenum">
              <a:rPr lang="en-US" smtClean="0"/>
              <a:t>11</a:t>
            </a:fld>
            <a:endParaRPr lang="en-US" dirty="0"/>
          </a:p>
        </p:txBody>
      </p:sp>
    </p:spTree>
    <p:extLst>
      <p:ext uri="{BB962C8B-B14F-4D97-AF65-F5344CB8AC3E}">
        <p14:creationId xmlns:p14="http://schemas.microsoft.com/office/powerpoint/2010/main" val="262409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25"/>
              </a:spcBef>
              <a:spcAft>
                <a:spcPts val="1225"/>
              </a:spcAft>
            </a:pPr>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12</a:t>
            </a:fld>
            <a:endParaRPr lang="en-US" dirty="0"/>
          </a:p>
        </p:txBody>
      </p:sp>
    </p:spTree>
    <p:extLst>
      <p:ext uri="{BB962C8B-B14F-4D97-AF65-F5344CB8AC3E}">
        <p14:creationId xmlns:p14="http://schemas.microsoft.com/office/powerpoint/2010/main" val="3569694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25"/>
              </a:spcBef>
              <a:spcAft>
                <a:spcPts val="1225"/>
              </a:spcAft>
            </a:pPr>
            <a:r>
              <a:rPr lang="en-US" sz="1800" dirty="0">
                <a:solidFill>
                  <a:srgbClr val="2D2D2F"/>
                </a:solidFill>
                <a:latin typeface="Cambria" panose="02040503050406030204" pitchFamily="18" charset="0"/>
                <a:ea typeface="Calibri" panose="020F0502020204030204" pitchFamily="34" charset="0"/>
                <a:cs typeface="Arial" panose="020B0604020202020204" pitchFamily="34" charset="0"/>
              </a:rPr>
              <a:t>This idea, which came from Stephen Covey’s classic, </a:t>
            </a:r>
            <a:r>
              <a:rPr lang="en-US" sz="1800" u="sng" dirty="0">
                <a:solidFill>
                  <a:srgbClr val="4698DC"/>
                </a:solidFill>
                <a:latin typeface="Cambria" panose="02040503050406030204" pitchFamily="18" charset="0"/>
                <a:ea typeface="Calibri" panose="020F0502020204030204" pitchFamily="34" charset="0"/>
                <a:cs typeface="Arial" panose="020B0604020202020204" pitchFamily="34" charset="0"/>
                <a:hlinkClick r:id="rId3"/>
              </a:rPr>
              <a:t>The 7 Habits of Highly Effective People</a:t>
            </a:r>
            <a:r>
              <a:rPr lang="en-US" sz="1800" dirty="0">
                <a:solidFill>
                  <a:srgbClr val="2D2D2F"/>
                </a:solidFill>
                <a:latin typeface="Cambria" panose="02040503050406030204" pitchFamily="18" charset="0"/>
                <a:ea typeface="Calibri" panose="020F0502020204030204" pitchFamily="34" charset="0"/>
                <a:cs typeface="Arial" panose="020B0604020202020204" pitchFamily="34" charset="0"/>
              </a:rPr>
              <a:t>, is a metaphor for how we account for the interactions we have with our manager. The account balance is kept by comparing 2 types of entries:</a:t>
            </a:r>
            <a:endParaRPr lang="en-US" sz="1800" dirty="0">
              <a:latin typeface="Calibri" panose="020F0502020204030204" pitchFamily="34" charset="0"/>
              <a:ea typeface="Calibri" panose="020F0502020204030204" pitchFamily="34" charset="0"/>
            </a:endParaRPr>
          </a:p>
          <a:p>
            <a:pPr marL="349964" indent="-349964">
              <a:lnSpc>
                <a:spcPct val="107000"/>
              </a:lnSpc>
              <a:buSzPts val="1000"/>
              <a:buFont typeface="Symbol" panose="05050102010706020507" pitchFamily="18" charset="2"/>
              <a:buChar char=""/>
              <a:tabLst>
                <a:tab pos="466618" algn="l"/>
              </a:tabLst>
            </a:pPr>
            <a:r>
              <a:rPr lang="en-US" sz="1800" b="1"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Positive leadership habits and actions make </a:t>
            </a:r>
            <a:r>
              <a:rPr lang="en-US" sz="1800" b="1" i="1"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deposits</a:t>
            </a:r>
            <a:r>
              <a:rPr lang="en-US" sz="1800" b="1"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a:t>
            </a:r>
            <a:r>
              <a:rPr lang="en-US" sz="1800"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 They build up good will, trust, and motivate extra effort from your team.</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9964" indent="-349964">
              <a:lnSpc>
                <a:spcPct val="107000"/>
              </a:lnSpc>
              <a:buSzPts val="1000"/>
              <a:buFont typeface="Symbol" panose="05050102010706020507" pitchFamily="18" charset="2"/>
              <a:buChar char=""/>
              <a:tabLst>
                <a:tab pos="466618" algn="l"/>
              </a:tabLst>
            </a:pPr>
            <a:r>
              <a:rPr lang="en-US" sz="1800" b="1"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Tough decisions and bad habits make </a:t>
            </a:r>
            <a:r>
              <a:rPr lang="en-US" sz="1800" b="1" i="1"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withdrawals</a:t>
            </a:r>
            <a:r>
              <a:rPr lang="en-US" sz="1800" b="1"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 </a:t>
            </a:r>
            <a:r>
              <a:rPr lang="en-US" sz="1800"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They discourage your team, and reduce your team's support for you.</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1225"/>
              </a:spcBef>
              <a:spcAft>
                <a:spcPts val="1225"/>
              </a:spcAft>
            </a:pPr>
            <a:r>
              <a:rPr lang="en-US" sz="1800" dirty="0">
                <a:solidFill>
                  <a:srgbClr val="2D2D2F"/>
                </a:solidFill>
                <a:latin typeface="Cambria" panose="02040503050406030204" pitchFamily="18" charset="0"/>
                <a:ea typeface="Calibri" panose="020F0502020204030204" pitchFamily="34" charset="0"/>
                <a:cs typeface="Arial" panose="020B0604020202020204" pitchFamily="34" charset="0"/>
              </a:rPr>
              <a:t>Whenever you praise someone for their good work, or show kindness, fairness, patience or thoughtfulness, you are making deposits into their emotional bank account. Generally, any time someone has a positive interaction with you (which could also include via email, text, or chat), a deposit is made. </a:t>
            </a:r>
            <a:endParaRPr lang="en-US" sz="1800" dirty="0">
              <a:latin typeface="Calibri" panose="020F0502020204030204" pitchFamily="34" charset="0"/>
              <a:ea typeface="Calibri" panose="020F0502020204030204" pitchFamily="34" charset="0"/>
            </a:endParaRPr>
          </a:p>
          <a:p>
            <a:pPr>
              <a:spcBef>
                <a:spcPts val="1225"/>
              </a:spcBef>
              <a:spcAft>
                <a:spcPts val="1225"/>
              </a:spcAft>
            </a:pPr>
            <a:r>
              <a:rPr lang="en-US" sz="1800" dirty="0">
                <a:solidFill>
                  <a:srgbClr val="2D2D2F"/>
                </a:solidFill>
                <a:latin typeface="Cambria" panose="02040503050406030204" pitchFamily="18" charset="0"/>
                <a:ea typeface="Calibri" panose="020F0502020204030204" pitchFamily="34" charset="0"/>
                <a:cs typeface="Arial" panose="020B0604020202020204" pitchFamily="34" charset="0"/>
              </a:rPr>
              <a:t>Repeated, positive interactions creates the virtuous cycle of better and better work from your team, and makes it easier to lead them (they tend to become more agreeable and helpful, too).</a:t>
            </a:r>
            <a:endParaRPr lang="en-US" sz="1800" dirty="0">
              <a:latin typeface="Calibri" panose="020F0502020204030204" pitchFamily="34" charset="0"/>
              <a:ea typeface="Calibri" panose="020F0502020204030204" pitchFamily="34" charset="0"/>
            </a:endParaRPr>
          </a:p>
          <a:p>
            <a:pPr>
              <a:spcBef>
                <a:spcPts val="1225"/>
              </a:spcBef>
              <a:spcAft>
                <a:spcPts val="1225"/>
              </a:spcAft>
            </a:pPr>
            <a:r>
              <a:rPr lang="en-US" sz="1800" dirty="0">
                <a:solidFill>
                  <a:srgbClr val="2D2D2F"/>
                </a:solidFill>
                <a:latin typeface="Cambria" panose="02040503050406030204" pitchFamily="18" charset="0"/>
                <a:ea typeface="Calibri" panose="020F0502020204030204" pitchFamily="34" charset="0"/>
                <a:cs typeface="Arial" panose="020B0604020202020204" pitchFamily="34" charset="0"/>
              </a:rPr>
              <a:t>This is important, because you need a surplus of deposits to offset the inevitable withdrawals that will happen during tough feedback, unpopular decisions, and other natural forms of conflict that happen over time. </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13</a:t>
            </a:fld>
            <a:endParaRPr lang="en-US" dirty="0"/>
          </a:p>
        </p:txBody>
      </p:sp>
    </p:spTree>
    <p:extLst>
      <p:ext uri="{BB962C8B-B14F-4D97-AF65-F5344CB8AC3E}">
        <p14:creationId xmlns:p14="http://schemas.microsoft.com/office/powerpoint/2010/main" val="3265761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14</a:t>
            </a:fld>
            <a:endParaRPr lang="en-US" dirty="0"/>
          </a:p>
        </p:txBody>
      </p:sp>
    </p:spTree>
    <p:extLst>
      <p:ext uri="{BB962C8B-B14F-4D97-AF65-F5344CB8AC3E}">
        <p14:creationId xmlns:p14="http://schemas.microsoft.com/office/powerpoint/2010/main" val="1549237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15</a:t>
            </a:fld>
            <a:endParaRPr lang="en-US" dirty="0"/>
          </a:p>
        </p:txBody>
      </p:sp>
    </p:spTree>
    <p:extLst>
      <p:ext uri="{BB962C8B-B14F-4D97-AF65-F5344CB8AC3E}">
        <p14:creationId xmlns:p14="http://schemas.microsoft.com/office/powerpoint/2010/main" val="3492882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16</a:t>
            </a:fld>
            <a:endParaRPr lang="en-US" dirty="0"/>
          </a:p>
        </p:txBody>
      </p:sp>
    </p:spTree>
    <p:extLst>
      <p:ext uri="{BB962C8B-B14F-4D97-AF65-F5344CB8AC3E}">
        <p14:creationId xmlns:p14="http://schemas.microsoft.com/office/powerpoint/2010/main" val="2164818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25"/>
              </a:spcBef>
              <a:spcAft>
                <a:spcPts val="1225"/>
              </a:spcAft>
            </a:pPr>
            <a:r>
              <a:rPr lang="en-US" sz="1800" dirty="0">
                <a:solidFill>
                  <a:srgbClr val="2D2D2F"/>
                </a:solidFill>
                <a:latin typeface="Cambria" panose="02040503050406030204" pitchFamily="18" charset="0"/>
                <a:ea typeface="Calibri" panose="020F0502020204030204" pitchFamily="34" charset="0"/>
                <a:cs typeface="Arial" panose="020B0604020202020204" pitchFamily="34" charset="0"/>
              </a:rPr>
              <a:t>And one of the most important things a manager can do is shown in the charts above; to have a great team that thrives, you can see that the Strongly Agree group for the two key questions, </a:t>
            </a:r>
            <a:r>
              <a:rPr lang="en-US" sz="1800" i="1" dirty="0">
                <a:solidFill>
                  <a:srgbClr val="2D2D2F"/>
                </a:solidFill>
                <a:latin typeface="Cambria" panose="02040503050406030204" pitchFamily="18" charset="0"/>
                <a:ea typeface="Calibri" panose="020F0502020204030204" pitchFamily="34" charset="0"/>
                <a:cs typeface="Arial" panose="020B0604020202020204" pitchFamily="34" charset="0"/>
              </a:rPr>
              <a:t>"I feel I can talk with my manager about non-work related issues"</a:t>
            </a:r>
            <a:r>
              <a:rPr lang="en-US" sz="1800" dirty="0">
                <a:solidFill>
                  <a:srgbClr val="2D2D2F"/>
                </a:solidFill>
                <a:latin typeface="Cambria" panose="02040503050406030204" pitchFamily="18" charset="0"/>
                <a:ea typeface="Calibri" panose="020F0502020204030204" pitchFamily="34" charset="0"/>
                <a:cs typeface="Arial" panose="020B0604020202020204" pitchFamily="34" charset="0"/>
              </a:rPr>
              <a:t> and </a:t>
            </a:r>
            <a:r>
              <a:rPr lang="en-US" sz="1800" i="1" dirty="0">
                <a:solidFill>
                  <a:srgbClr val="2D2D2F"/>
                </a:solidFill>
                <a:latin typeface="Cambria" panose="02040503050406030204" pitchFamily="18" charset="0"/>
                <a:ea typeface="Calibri" panose="020F0502020204030204" pitchFamily="34" charset="0"/>
                <a:cs typeface="Arial" panose="020B0604020202020204" pitchFamily="34" charset="0"/>
              </a:rPr>
              <a:t>"I feel I can approach my manager with any type of question" </a:t>
            </a:r>
            <a:r>
              <a:rPr lang="en-US" sz="1800" dirty="0">
                <a:solidFill>
                  <a:srgbClr val="2D2D2F"/>
                </a:solidFill>
                <a:latin typeface="Cambria" panose="02040503050406030204" pitchFamily="18" charset="0"/>
                <a:ea typeface="Calibri" panose="020F0502020204030204" pitchFamily="34" charset="0"/>
                <a:cs typeface="Arial" panose="020B0604020202020204" pitchFamily="34" charset="0"/>
              </a:rPr>
              <a:t>stands far above the others in how much of their team is engaged.</a:t>
            </a:r>
            <a:endParaRPr lang="en-US" sz="1800" dirty="0">
              <a:latin typeface="Calibri" panose="020F0502020204030204" pitchFamily="34" charset="0"/>
              <a:ea typeface="Calibri" panose="020F0502020204030204" pitchFamily="34" charset="0"/>
            </a:endParaRPr>
          </a:p>
          <a:p>
            <a:pPr>
              <a:spcBef>
                <a:spcPts val="1225"/>
              </a:spcBef>
              <a:spcAft>
                <a:spcPts val="1225"/>
              </a:spcAft>
            </a:pPr>
            <a:r>
              <a:rPr lang="en-US" sz="1800" dirty="0">
                <a:solidFill>
                  <a:srgbClr val="2D2D2F"/>
                </a:solidFill>
                <a:latin typeface="Cambria" panose="02040503050406030204" pitchFamily="18" charset="0"/>
                <a:ea typeface="Calibri" panose="020F0502020204030204" pitchFamily="34" charset="0"/>
                <a:cs typeface="Arial" panose="020B0604020202020204" pitchFamily="34" charset="0"/>
              </a:rPr>
              <a:t>That's because those are key parts of showing you care as a manager. </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17</a:t>
            </a:fld>
            <a:endParaRPr lang="en-US" dirty="0"/>
          </a:p>
        </p:txBody>
      </p:sp>
    </p:spTree>
    <p:extLst>
      <p:ext uri="{BB962C8B-B14F-4D97-AF65-F5344CB8AC3E}">
        <p14:creationId xmlns:p14="http://schemas.microsoft.com/office/powerpoint/2010/main" val="4262593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18</a:t>
            </a:fld>
            <a:endParaRPr lang="en-US" dirty="0"/>
          </a:p>
        </p:txBody>
      </p:sp>
    </p:spTree>
    <p:extLst>
      <p:ext uri="{BB962C8B-B14F-4D97-AF65-F5344CB8AC3E}">
        <p14:creationId xmlns:p14="http://schemas.microsoft.com/office/powerpoint/2010/main" val="1404543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19</a:t>
            </a:fld>
            <a:endParaRPr lang="en-US" dirty="0"/>
          </a:p>
        </p:txBody>
      </p:sp>
    </p:spTree>
    <p:extLst>
      <p:ext uri="{BB962C8B-B14F-4D97-AF65-F5344CB8AC3E}">
        <p14:creationId xmlns:p14="http://schemas.microsoft.com/office/powerpoint/2010/main" val="135522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2</a:t>
            </a:fld>
            <a:endParaRPr lang="en-US" dirty="0"/>
          </a:p>
        </p:txBody>
      </p:sp>
    </p:spTree>
    <p:extLst>
      <p:ext uri="{BB962C8B-B14F-4D97-AF65-F5344CB8AC3E}">
        <p14:creationId xmlns:p14="http://schemas.microsoft.com/office/powerpoint/2010/main" val="960199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20</a:t>
            </a:fld>
            <a:endParaRPr lang="en-US" dirty="0"/>
          </a:p>
        </p:txBody>
      </p:sp>
    </p:spTree>
    <p:extLst>
      <p:ext uri="{BB962C8B-B14F-4D97-AF65-F5344CB8AC3E}">
        <p14:creationId xmlns:p14="http://schemas.microsoft.com/office/powerpoint/2010/main" val="3530496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set this video up a bit, Nate is currently the equipment manager for the team.  He is also notoriously unconfident and accustomed to being ignored and marginalized. </a:t>
            </a:r>
          </a:p>
        </p:txBody>
      </p:sp>
      <p:sp>
        <p:nvSpPr>
          <p:cNvPr id="4" name="Slide Number Placeholder 3"/>
          <p:cNvSpPr>
            <a:spLocks noGrp="1"/>
          </p:cNvSpPr>
          <p:nvPr>
            <p:ph type="sldNum" sz="quarter" idx="5"/>
          </p:nvPr>
        </p:nvSpPr>
        <p:spPr/>
        <p:txBody>
          <a:bodyPr/>
          <a:lstStyle/>
          <a:p>
            <a:fld id="{FE324995-90C4-4522-8706-B4A64C17136B}" type="slidenum">
              <a:rPr lang="en-US" smtClean="0"/>
              <a:t>21</a:t>
            </a:fld>
            <a:endParaRPr lang="en-US" dirty="0"/>
          </a:p>
        </p:txBody>
      </p:sp>
    </p:spTree>
    <p:extLst>
      <p:ext uri="{BB962C8B-B14F-4D97-AF65-F5344CB8AC3E}">
        <p14:creationId xmlns:p14="http://schemas.microsoft.com/office/powerpoint/2010/main" val="2836515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22</a:t>
            </a:fld>
            <a:endParaRPr lang="en-US" dirty="0"/>
          </a:p>
        </p:txBody>
      </p:sp>
    </p:spTree>
    <p:extLst>
      <p:ext uri="{BB962C8B-B14F-4D97-AF65-F5344CB8AC3E}">
        <p14:creationId xmlns:p14="http://schemas.microsoft.com/office/powerpoint/2010/main" val="2478192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25"/>
              </a:spcBef>
              <a:spcAft>
                <a:spcPts val="1225"/>
              </a:spcAft>
            </a:pPr>
            <a:r>
              <a:rPr lang="en-US" sz="1800" dirty="0">
                <a:solidFill>
                  <a:srgbClr val="2D2D2F"/>
                </a:solidFill>
                <a:latin typeface="Cambria" panose="02040503050406030204" pitchFamily="18" charset="0"/>
                <a:ea typeface="Calibri" panose="020F0502020204030204" pitchFamily="34" charset="0"/>
                <a:cs typeface="Arial" panose="020B0604020202020204" pitchFamily="34" charset="0"/>
              </a:rPr>
              <a:t>However, you'll also want to avoid </a:t>
            </a:r>
            <a:r>
              <a:rPr lang="en-US" sz="1800" u="sng" dirty="0">
                <a:solidFill>
                  <a:srgbClr val="4698DC"/>
                </a:solidFill>
                <a:latin typeface="Cambria" panose="02040503050406030204" pitchFamily="18" charset="0"/>
                <a:ea typeface="Calibri" panose="020F0502020204030204" pitchFamily="34" charset="0"/>
                <a:cs typeface="Arial" panose="020B0604020202020204" pitchFamily="34" charset="0"/>
                <a:hlinkClick r:id="rId3"/>
              </a:rPr>
              <a:t>these pitfalls</a:t>
            </a:r>
            <a:r>
              <a:rPr lang="en-US" sz="1800" dirty="0">
                <a:solidFill>
                  <a:srgbClr val="2D2D2F"/>
                </a:solidFill>
                <a:latin typeface="Cambria" panose="02040503050406030204" pitchFamily="18" charset="0"/>
                <a:ea typeface="Calibri" panose="020F050202020403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endParaRPr>
          </a:p>
          <a:p>
            <a:pPr marL="349964" indent="-349964">
              <a:lnSpc>
                <a:spcPct val="107000"/>
              </a:lnSpc>
              <a:buSzPts val="1000"/>
              <a:buFont typeface="Symbol" panose="05050102010706020507" pitchFamily="18" charset="2"/>
              <a:buChar char=""/>
              <a:tabLst>
                <a:tab pos="466618" algn="l"/>
              </a:tabLst>
            </a:pPr>
            <a:r>
              <a:rPr lang="en-US" sz="1800" b="1"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Not scheduling them:</a:t>
            </a:r>
            <a:r>
              <a:rPr lang="en-US" sz="1800"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 Just like we had you schedule your time to review each lesson in this program, it's important to make your 1 on 1s a recurring meeting on your calendar. Otherwise, it's too easy to miss having them for months at a time.</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9964" indent="-349964">
              <a:lnSpc>
                <a:spcPct val="107000"/>
              </a:lnSpc>
              <a:buSzPts val="1000"/>
              <a:buFont typeface="Symbol" panose="05050102010706020507" pitchFamily="18" charset="2"/>
              <a:buChar char=""/>
              <a:tabLst>
                <a:tab pos="466618" algn="l"/>
              </a:tabLst>
            </a:pPr>
            <a:r>
              <a:rPr lang="en-US" sz="1800" b="1"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Wasting them on status updates: </a:t>
            </a:r>
            <a:r>
              <a:rPr lang="en-US" sz="1800"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The most common mistake managers make is filling up the 30-60 minutes with talk of projects. There's plenty of other ways to get that information, but rarely other places to cover the heart-centered topics at the core of good 1 on 1s.</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9964" indent="-349964">
              <a:lnSpc>
                <a:spcPct val="107000"/>
              </a:lnSpc>
              <a:buSzPts val="1000"/>
              <a:buFont typeface="Symbol" panose="05050102010706020507" pitchFamily="18" charset="2"/>
              <a:buChar char=""/>
              <a:tabLst>
                <a:tab pos="466618" algn="l"/>
              </a:tabLst>
            </a:pPr>
            <a:r>
              <a:rPr lang="en-US" sz="1800" b="1"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Not preparing for them: </a:t>
            </a:r>
            <a:r>
              <a:rPr lang="en-US" sz="1800"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Spending even a few minutes thinking about a topic you want to cover, reviewing what you talked about last time, or picking out some good questions to ask makes a strong impression with your team. Completely spacing on the meeting and showing up unprepared will have the opposite effect. </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9964" indent="-349964">
              <a:lnSpc>
                <a:spcPct val="107000"/>
              </a:lnSpc>
              <a:buSzPts val="1000"/>
              <a:buFont typeface="Symbol" panose="05050102010706020507" pitchFamily="18" charset="2"/>
              <a:buChar char=""/>
              <a:tabLst>
                <a:tab pos="466618" algn="l"/>
              </a:tabLst>
            </a:pPr>
            <a:r>
              <a:rPr lang="en-US" sz="1800" b="1"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Canceling them often:</a:t>
            </a:r>
            <a:r>
              <a:rPr lang="en-US" sz="1800"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 Emergencies happen, and people take sick days, but it should be rare to cancel 1 on 1s. Otherwise, you signal to your team that they and these meetings don't matter to you. Reschedule if you can't make it to show your team you care.</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9964" indent="-349964">
              <a:lnSpc>
                <a:spcPct val="107000"/>
              </a:lnSpc>
              <a:buSzPts val="1000"/>
              <a:buFont typeface="Symbol" panose="05050102010706020507" pitchFamily="18" charset="2"/>
              <a:buChar char=""/>
              <a:tabLst>
                <a:tab pos="466618" algn="l"/>
              </a:tabLst>
            </a:pPr>
            <a:r>
              <a:rPr lang="en-US" sz="1800" b="1"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Failing to keep your promises:</a:t>
            </a:r>
            <a:r>
              <a:rPr lang="en-US" sz="1800" kern="100" dirty="0">
                <a:solidFill>
                  <a:srgbClr val="2D2D2F"/>
                </a:solidFill>
                <a:latin typeface="Cambria" panose="02040503050406030204" pitchFamily="18" charset="0"/>
                <a:ea typeface="Times New Roman" panose="02020603050405020304" pitchFamily="18" charset="0"/>
                <a:cs typeface="Arial" panose="020B0604020202020204" pitchFamily="34" charset="0"/>
              </a:rPr>
              <a:t> Nothing frustrates team members more than a manager who doesn't follow through. They will stop opening up to you if they cannot trust that when they talk to you about something that you'll keep your promises.</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23</a:t>
            </a:fld>
            <a:endParaRPr lang="en-US" dirty="0"/>
          </a:p>
        </p:txBody>
      </p:sp>
    </p:spTree>
    <p:extLst>
      <p:ext uri="{BB962C8B-B14F-4D97-AF65-F5344CB8AC3E}">
        <p14:creationId xmlns:p14="http://schemas.microsoft.com/office/powerpoint/2010/main" val="867711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24</a:t>
            </a:fld>
            <a:endParaRPr lang="en-US" dirty="0"/>
          </a:p>
        </p:txBody>
      </p:sp>
    </p:spTree>
    <p:extLst>
      <p:ext uri="{BB962C8B-B14F-4D97-AF65-F5344CB8AC3E}">
        <p14:creationId xmlns:p14="http://schemas.microsoft.com/office/powerpoint/2010/main" val="655044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25"/>
              </a:spcBef>
              <a:spcAft>
                <a:spcPts val="1225"/>
              </a:spcAft>
            </a:pPr>
            <a:r>
              <a:rPr lang="en-US" dirty="0">
                <a:latin typeface="Amasis MT Pro" panose="02040504050005020304" pitchFamily="18" charset="0"/>
                <a:ea typeface="Times New Roman" panose="02020603050405020304" pitchFamily="18" charset="0"/>
                <a:cs typeface="Arial" panose="020B0604020202020204" pitchFamily="34" charset="0"/>
              </a:rPr>
              <a:t>Mark's Five Key Habits for Great Recognition</a:t>
            </a:r>
            <a:endParaRPr lang="en-US" b="1" dirty="0">
              <a:latin typeface="Amasis MT Pro" panose="02040504050005020304" pitchFamily="18" charset="0"/>
            </a:endParaRPr>
          </a:p>
          <a:p>
            <a:pPr>
              <a:spcBef>
                <a:spcPts val="1225"/>
              </a:spcBef>
              <a:spcAft>
                <a:spcPts val="1225"/>
              </a:spcAft>
            </a:pPr>
            <a:r>
              <a:rPr lang="en-US" b="1" dirty="0">
                <a:latin typeface="Amasis MT Pro" panose="02040504050005020304" pitchFamily="18" charset="0"/>
                <a:ea typeface="Calibri" panose="020F0502020204030204" pitchFamily="34" charset="0"/>
                <a:cs typeface="Arial" panose="020B0604020202020204" pitchFamily="34" charset="0"/>
              </a:rPr>
              <a:t>Key #1: Only give recognition when it’s earned</a:t>
            </a:r>
            <a:endParaRPr lang="en-US" dirty="0">
              <a:latin typeface="Amasis MT Pro" panose="02040504050005020304" pitchFamily="18" charset="0"/>
              <a:ea typeface="Calibri" panose="020F0502020204030204" pitchFamily="34" charset="0"/>
            </a:endParaRPr>
          </a:p>
          <a:p>
            <a:pPr>
              <a:lnSpc>
                <a:spcPct val="107000"/>
              </a:lnSpc>
              <a:spcAft>
                <a:spcPts val="816"/>
              </a:spcAft>
            </a:pPr>
            <a:r>
              <a:rPr lang="en-US" i="1" kern="100" dirty="0">
                <a:latin typeface="Amasis MT Pro" panose="02040504050005020304" pitchFamily="18" charset="0"/>
                <a:ea typeface="Times New Roman" panose="02020603050405020304" pitchFamily="18" charset="0"/>
                <a:cs typeface="Arial" panose="020B0604020202020204" pitchFamily="34" charset="0"/>
              </a:rPr>
              <a:t>“The leader’s job is to hold people to high standards, proactively help them reach them, and authentically honor those whose achievements warrant it.” </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pPr>
              <a:spcBef>
                <a:spcPts val="1225"/>
              </a:spcBef>
              <a:spcAft>
                <a:spcPts val="1225"/>
              </a:spcAft>
            </a:pPr>
            <a:r>
              <a:rPr lang="en-US" dirty="0">
                <a:latin typeface="Amasis MT Pro" panose="02040504050005020304" pitchFamily="18" charset="0"/>
                <a:ea typeface="Calibri" panose="020F0502020204030204" pitchFamily="34" charset="0"/>
                <a:cs typeface="Arial" panose="020B0604020202020204" pitchFamily="34" charset="0"/>
              </a:rPr>
              <a:t>As Mark reminds us, giving praise that's unearned will only damage your reputation and relationship with your team. It tells them you're really not paying attention, and makes them think they can get away with subpar work. </a:t>
            </a:r>
            <a:endParaRPr lang="en-US" dirty="0">
              <a:latin typeface="Amasis MT Pro" panose="02040504050005020304" pitchFamily="18" charset="0"/>
              <a:ea typeface="Calibri" panose="020F0502020204030204" pitchFamily="34" charset="0"/>
            </a:endParaRPr>
          </a:p>
          <a:p>
            <a:pPr>
              <a:spcBef>
                <a:spcPts val="1225"/>
              </a:spcBef>
              <a:spcAft>
                <a:spcPts val="1225"/>
              </a:spcAft>
            </a:pPr>
            <a:r>
              <a:rPr lang="en-US" b="1" dirty="0">
                <a:latin typeface="Amasis MT Pro" panose="02040504050005020304" pitchFamily="18" charset="0"/>
                <a:ea typeface="Calibri" panose="020F0502020204030204" pitchFamily="34" charset="0"/>
                <a:cs typeface="Arial" panose="020B0604020202020204" pitchFamily="34" charset="0"/>
              </a:rPr>
              <a:t>Key #2: Never ration recognition when it is earned.</a:t>
            </a:r>
            <a:endParaRPr lang="en-US" dirty="0">
              <a:latin typeface="Amasis MT Pro" panose="02040504050005020304" pitchFamily="18" charset="0"/>
              <a:ea typeface="Calibri" panose="020F0502020204030204" pitchFamily="34" charset="0"/>
            </a:endParaRPr>
          </a:p>
          <a:p>
            <a:pPr>
              <a:lnSpc>
                <a:spcPct val="107000"/>
              </a:lnSpc>
              <a:spcAft>
                <a:spcPts val="816"/>
              </a:spcAft>
            </a:pPr>
            <a:r>
              <a:rPr lang="en-US" i="1" kern="100" dirty="0">
                <a:latin typeface="Amasis MT Pro" panose="02040504050005020304" pitchFamily="18" charset="0"/>
                <a:ea typeface="Times New Roman" panose="02020603050405020304" pitchFamily="18" charset="0"/>
                <a:cs typeface="Arial" panose="020B0604020202020204" pitchFamily="34" charset="0"/>
              </a:rPr>
              <a:t>"Not praising it is inherently harmful and choosing to ignore accomplishments in the belief that they’re an example of someone “just doing their job” is leadership malpractice.​</a:t>
            </a:r>
            <a:br>
              <a:rPr lang="en-US" i="1" kern="100" dirty="0">
                <a:latin typeface="Amasis MT Pro" panose="02040504050005020304" pitchFamily="18" charset="0"/>
                <a:ea typeface="Times New Roman" panose="02020603050405020304" pitchFamily="18" charset="0"/>
                <a:cs typeface="Arial" panose="020B0604020202020204" pitchFamily="34" charset="0"/>
              </a:rPr>
            </a:br>
            <a:r>
              <a:rPr lang="en-US" i="1" kern="100" dirty="0">
                <a:latin typeface="Amasis MT Pro" panose="02040504050005020304" pitchFamily="18" charset="0"/>
                <a:ea typeface="Times New Roman" panose="02020603050405020304" pitchFamily="18" charset="0"/>
                <a:cs typeface="Arial" panose="020B0604020202020204" pitchFamily="34" charset="0"/>
              </a:rPr>
              <a:t>​</a:t>
            </a:r>
            <a:br>
              <a:rPr lang="en-US" i="1" kern="100" dirty="0">
                <a:latin typeface="Amasis MT Pro" panose="02040504050005020304" pitchFamily="18" charset="0"/>
                <a:ea typeface="Times New Roman" panose="02020603050405020304" pitchFamily="18" charset="0"/>
                <a:cs typeface="Arial" panose="020B0604020202020204" pitchFamily="34" charset="0"/>
              </a:rPr>
            </a:br>
            <a:r>
              <a:rPr lang="en-US" i="1" kern="100" dirty="0">
                <a:latin typeface="Amasis MT Pro" panose="02040504050005020304" pitchFamily="18" charset="0"/>
                <a:ea typeface="Times New Roman" panose="02020603050405020304" pitchFamily="18" charset="0"/>
                <a:cs typeface="Arial" panose="020B0604020202020204" pitchFamily="34" charset="0"/>
              </a:rPr>
              <a:t>... </a:t>
            </a:r>
            <a:r>
              <a:rPr lang="en-US" b="1" dirty="0">
                <a:latin typeface="Amasis MT Pro" panose="02040504050005020304" pitchFamily="18" charset="0"/>
                <a:ea typeface="Calibri" panose="020F0502020204030204" pitchFamily="34" charset="0"/>
                <a:cs typeface="Arial" panose="020B0604020202020204" pitchFamily="34" charset="0"/>
              </a:rPr>
              <a:t>Key #3: Ensure all recognition is genuine and sincere</a:t>
            </a:r>
            <a:endParaRPr lang="en-US" dirty="0">
              <a:latin typeface="Amasis MT Pro" panose="02040504050005020304" pitchFamily="18" charset="0"/>
              <a:ea typeface="Calibri" panose="020F0502020204030204" pitchFamily="34" charset="0"/>
            </a:endParaRPr>
          </a:p>
          <a:p>
            <a:pPr>
              <a:lnSpc>
                <a:spcPct val="107000"/>
              </a:lnSpc>
              <a:spcAft>
                <a:spcPts val="816"/>
              </a:spcAft>
            </a:pPr>
            <a:r>
              <a:rPr lang="en-US" i="1" kern="100" dirty="0">
                <a:latin typeface="Amasis MT Pro" panose="02040504050005020304" pitchFamily="18" charset="0"/>
                <a:ea typeface="Times New Roman" panose="02020603050405020304" pitchFamily="18" charset="0"/>
                <a:cs typeface="Arial" panose="020B0604020202020204" pitchFamily="34" charset="0"/>
              </a:rPr>
              <a:t>“As long as praise is earned and deserved, acknowledging performance only has the effect of inspiring greater future effort…Disingenuous recognition can be more harmful than no recognition at all.”</a:t>
            </a:r>
            <a:r>
              <a:rPr lang="en-US" kern="100" dirty="0">
                <a:latin typeface="Amasis MT Pro" panose="02040504050005020304" pitchFamily="18" charset="0"/>
                <a:ea typeface="Times New Roman" panose="02020603050405020304" pitchFamily="18" charset="0"/>
                <a:cs typeface="Arial" panose="020B0604020202020204" pitchFamily="34" charset="0"/>
              </a:rPr>
              <a:t> </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pPr>
              <a:spcBef>
                <a:spcPts val="1225"/>
              </a:spcBef>
              <a:spcAft>
                <a:spcPts val="1225"/>
              </a:spcAft>
            </a:pPr>
            <a:r>
              <a:rPr lang="en-US" b="1" dirty="0">
                <a:latin typeface="Amasis MT Pro" panose="02040504050005020304" pitchFamily="18" charset="0"/>
                <a:ea typeface="Calibri" panose="020F0502020204030204" pitchFamily="34" charset="0"/>
                <a:cs typeface="Arial" panose="020B0604020202020204" pitchFamily="34" charset="0"/>
              </a:rPr>
              <a:t>Key #4: Institutionalize recognition (i.e.- Make it a ritual)</a:t>
            </a:r>
            <a:endParaRPr lang="en-US" dirty="0">
              <a:latin typeface="Amasis MT Pro" panose="02040504050005020304" pitchFamily="18" charset="0"/>
              <a:ea typeface="Calibri" panose="020F0502020204030204" pitchFamily="34" charset="0"/>
            </a:endParaRPr>
          </a:p>
          <a:p>
            <a:pPr>
              <a:lnSpc>
                <a:spcPct val="107000"/>
              </a:lnSpc>
              <a:spcAft>
                <a:spcPts val="816"/>
              </a:spcAft>
            </a:pPr>
            <a:r>
              <a:rPr lang="en-US" i="1" kern="100" dirty="0">
                <a:latin typeface="Amasis MT Pro" panose="02040504050005020304" pitchFamily="18" charset="0"/>
                <a:ea typeface="Times New Roman" panose="02020603050405020304" pitchFamily="18" charset="0"/>
                <a:cs typeface="Arial" panose="020B0604020202020204" pitchFamily="34" charset="0"/>
              </a:rPr>
              <a:t>“The ideal time to honor team achievements is at the start of every month, at a team meeting where all members are present.”</a:t>
            </a:r>
            <a:r>
              <a:rPr lang="en-US" kern="100" dirty="0">
                <a:latin typeface="Amasis MT Pro" panose="02040504050005020304" pitchFamily="18" charset="0"/>
                <a:ea typeface="Times New Roman" panose="02020603050405020304" pitchFamily="18" charset="0"/>
                <a:cs typeface="Arial" panose="020B0604020202020204" pitchFamily="34" charset="0"/>
              </a:rPr>
              <a:t> </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pPr>
              <a:spcBef>
                <a:spcPts val="1225"/>
              </a:spcBef>
              <a:spcAft>
                <a:spcPts val="1225"/>
              </a:spcAft>
            </a:pPr>
            <a:r>
              <a:rPr lang="en-US" dirty="0">
                <a:latin typeface="Amasis MT Pro" panose="02040504050005020304" pitchFamily="18" charset="0"/>
                <a:ea typeface="Calibri" panose="020F0502020204030204" pitchFamily="34" charset="0"/>
                <a:cs typeface="Arial" panose="020B0604020202020204" pitchFamily="34" charset="0"/>
              </a:rPr>
              <a:t>In order to get to anything close to a 5 to 1 positive to negative comment ratio with your team, you're going to need to build some healthy habits around praise and recognition. When you make it a regular habit, it then becomes easier to keep that ratio high, and your team can start to anticipate when they'll receive praise (and when you might be too busy to). </a:t>
            </a:r>
            <a:endParaRPr lang="en-US" dirty="0">
              <a:latin typeface="Amasis MT Pro" panose="02040504050005020304" pitchFamily="18" charset="0"/>
              <a:ea typeface="Calibri" panose="020F0502020204030204" pitchFamily="34" charset="0"/>
            </a:endParaRPr>
          </a:p>
          <a:p>
            <a:pPr>
              <a:spcBef>
                <a:spcPts val="1225"/>
              </a:spcBef>
              <a:spcAft>
                <a:spcPts val="1225"/>
              </a:spcAft>
            </a:pPr>
            <a:r>
              <a:rPr lang="en-US" b="1" dirty="0">
                <a:latin typeface="Amasis MT Pro" panose="02040504050005020304" pitchFamily="18" charset="0"/>
                <a:ea typeface="Calibri" panose="020F0502020204030204" pitchFamily="34" charset="0"/>
                <a:cs typeface="Arial" panose="020B0604020202020204" pitchFamily="34" charset="0"/>
              </a:rPr>
              <a:t>Key #5: Routinely encourage people</a:t>
            </a:r>
            <a:endParaRPr lang="en-US" dirty="0">
              <a:latin typeface="Amasis MT Pro" panose="02040504050005020304" pitchFamily="18" charset="0"/>
              <a:ea typeface="Calibri" panose="020F0502020204030204" pitchFamily="34" charset="0"/>
            </a:endParaRPr>
          </a:p>
          <a:p>
            <a:pPr>
              <a:lnSpc>
                <a:spcPct val="107000"/>
              </a:lnSpc>
              <a:spcAft>
                <a:spcPts val="816"/>
              </a:spcAft>
            </a:pPr>
            <a:r>
              <a:rPr lang="en-US" i="1" kern="100" dirty="0">
                <a:latin typeface="Amasis MT Pro" panose="02040504050005020304" pitchFamily="18" charset="0"/>
                <a:ea typeface="Times New Roman" panose="02020603050405020304" pitchFamily="18" charset="0"/>
                <a:cs typeface="Arial" panose="020B0604020202020204" pitchFamily="34" charset="0"/>
              </a:rPr>
              <a:t>“The power of encouragement, as an antidote to doubt and fear, is inestimable…This is not hyperbole. Words that expressed belief in me and my ability to succeed had an enormously beneficial effect.”</a:t>
            </a:r>
            <a:r>
              <a:rPr lang="en-US" kern="100" dirty="0">
                <a:latin typeface="Amasis MT Pro" panose="02040504050005020304" pitchFamily="18" charset="0"/>
                <a:ea typeface="Times New Roman" panose="02020603050405020304" pitchFamily="18" charset="0"/>
                <a:cs typeface="Arial" panose="020B0604020202020204" pitchFamily="34" charset="0"/>
              </a:rPr>
              <a:t> </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pPr>
              <a:spcBef>
                <a:spcPts val="1225"/>
              </a:spcBef>
              <a:spcAft>
                <a:spcPts val="1225"/>
              </a:spcAft>
            </a:pPr>
            <a:r>
              <a:rPr lang="en-US" dirty="0">
                <a:latin typeface="Amasis MT Pro" panose="02040504050005020304" pitchFamily="18" charset="0"/>
                <a:ea typeface="Calibri" panose="020F0502020204030204" pitchFamily="34" charset="0"/>
                <a:cs typeface="Arial" panose="020B0604020202020204" pitchFamily="34" charset="0"/>
              </a:rPr>
              <a:t>The three most powerful words in a leader's arsenal are, </a:t>
            </a:r>
            <a:r>
              <a:rPr lang="en-US" i="1" dirty="0">
                <a:latin typeface="Amasis MT Pro" panose="02040504050005020304" pitchFamily="18" charset="0"/>
                <a:ea typeface="Calibri" panose="020F0502020204030204" pitchFamily="34" charset="0"/>
                <a:cs typeface="Arial" panose="020B0604020202020204" pitchFamily="34" charset="0"/>
              </a:rPr>
              <a:t>"I believe in you."</a:t>
            </a:r>
            <a:r>
              <a:rPr lang="en-US" dirty="0">
                <a:latin typeface="Amasis MT Pro" panose="02040504050005020304" pitchFamily="18" charset="0"/>
                <a:ea typeface="Calibri" panose="020F0502020204030204" pitchFamily="34" charset="0"/>
                <a:cs typeface="Arial" panose="020B0604020202020204" pitchFamily="34" charset="0"/>
              </a:rPr>
              <a:t> </a:t>
            </a:r>
            <a:endParaRPr lang="en-US" dirty="0">
              <a:latin typeface="Amasis MT Pro" panose="02040504050005020304" pitchFamily="18" charset="0"/>
              <a:ea typeface="Calibri" panose="020F0502020204030204" pitchFamily="34" charset="0"/>
            </a:endParaRPr>
          </a:p>
          <a:p>
            <a:pPr>
              <a:spcBef>
                <a:spcPts val="1225"/>
              </a:spcBef>
              <a:spcAft>
                <a:spcPts val="1225"/>
              </a:spcAft>
            </a:pPr>
            <a:r>
              <a:rPr lang="en-US" dirty="0">
                <a:latin typeface="Amasis MT Pro" panose="02040504050005020304" pitchFamily="18" charset="0"/>
                <a:ea typeface="Calibri" panose="020F0502020204030204" pitchFamily="34" charset="0"/>
                <a:cs typeface="Arial" panose="020B0604020202020204" pitchFamily="34" charset="0"/>
              </a:rPr>
              <a:t>Especially when someone is still working to reach a level of earning your full throated praise and recognition, your encouragement along the way can make a tremendous difference. Yet, even for experienced team members, there can be uncertainty taking on a big or new challenge. </a:t>
            </a:r>
            <a:endParaRPr lang="en-US" dirty="0">
              <a:latin typeface="Amasis MT Pro" panose="020405040500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25</a:t>
            </a:fld>
            <a:endParaRPr lang="en-US" dirty="0"/>
          </a:p>
        </p:txBody>
      </p:sp>
    </p:spTree>
    <p:extLst>
      <p:ext uri="{BB962C8B-B14F-4D97-AF65-F5344CB8AC3E}">
        <p14:creationId xmlns:p14="http://schemas.microsoft.com/office/powerpoint/2010/main" val="3930599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people for granted builds resentment and disengagement. </a:t>
            </a:r>
          </a:p>
        </p:txBody>
      </p:sp>
      <p:sp>
        <p:nvSpPr>
          <p:cNvPr id="4" name="Slide Number Placeholder 3"/>
          <p:cNvSpPr>
            <a:spLocks noGrp="1"/>
          </p:cNvSpPr>
          <p:nvPr>
            <p:ph type="sldNum" sz="quarter" idx="5"/>
          </p:nvPr>
        </p:nvSpPr>
        <p:spPr/>
        <p:txBody>
          <a:bodyPr/>
          <a:lstStyle/>
          <a:p>
            <a:fld id="{FE324995-90C4-4522-8706-B4A64C17136B}" type="slidenum">
              <a:rPr lang="en-US" smtClean="0"/>
              <a:t>26</a:t>
            </a:fld>
            <a:endParaRPr lang="en-US" dirty="0"/>
          </a:p>
        </p:txBody>
      </p:sp>
    </p:spTree>
    <p:extLst>
      <p:ext uri="{BB962C8B-B14F-4D97-AF65-F5344CB8AC3E}">
        <p14:creationId xmlns:p14="http://schemas.microsoft.com/office/powerpoint/2010/main" val="459806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27</a:t>
            </a:fld>
            <a:endParaRPr lang="en-US" dirty="0"/>
          </a:p>
        </p:txBody>
      </p:sp>
    </p:spTree>
    <p:extLst>
      <p:ext uri="{BB962C8B-B14F-4D97-AF65-F5344CB8AC3E}">
        <p14:creationId xmlns:p14="http://schemas.microsoft.com/office/powerpoint/2010/main" val="1185131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28</a:t>
            </a:fld>
            <a:endParaRPr lang="en-US" dirty="0"/>
          </a:p>
        </p:txBody>
      </p:sp>
    </p:spTree>
    <p:extLst>
      <p:ext uri="{BB962C8B-B14F-4D97-AF65-F5344CB8AC3E}">
        <p14:creationId xmlns:p14="http://schemas.microsoft.com/office/powerpoint/2010/main" val="885293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29</a:t>
            </a:fld>
            <a:endParaRPr lang="en-US" dirty="0"/>
          </a:p>
        </p:txBody>
      </p:sp>
    </p:spTree>
    <p:extLst>
      <p:ext uri="{BB962C8B-B14F-4D97-AF65-F5344CB8AC3E}">
        <p14:creationId xmlns:p14="http://schemas.microsoft.com/office/powerpoint/2010/main" val="264327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25"/>
              </a:spcBef>
              <a:spcAft>
                <a:spcPts val="1225"/>
              </a:spcAft>
            </a:pPr>
            <a:r>
              <a:rPr lang="en-US" dirty="0">
                <a:latin typeface="Amasis MT Pro" panose="02040504050005020304" pitchFamily="18" charset="0"/>
                <a:ea typeface="Calibri" panose="020F0502020204030204" pitchFamily="34" charset="0"/>
                <a:cs typeface="Arial" panose="020B0604020202020204" pitchFamily="34" charset="0"/>
              </a:rPr>
              <a:t>One of the funny things about how we work as humans is that we often think that we are rational. You sat down and made a rational decision or choice for the thing you did.</a:t>
            </a:r>
            <a:endParaRPr lang="en-US" dirty="0">
              <a:latin typeface="Amasis MT Pro" panose="02040504050005020304" pitchFamily="18" charset="0"/>
              <a:ea typeface="Calibri" panose="020F0502020204030204" pitchFamily="34" charset="0"/>
            </a:endParaRPr>
          </a:p>
          <a:p>
            <a:pPr defTabSz="933237">
              <a:spcBef>
                <a:spcPts val="1225"/>
              </a:spcBef>
              <a:spcAft>
                <a:spcPts val="1225"/>
              </a:spcAft>
              <a:defRPr/>
            </a:pPr>
            <a:r>
              <a:rPr lang="en-US" dirty="0">
                <a:latin typeface="Amasis MT Pro" panose="02040504050005020304" pitchFamily="18" charset="0"/>
                <a:ea typeface="Calibri" panose="020F0502020204030204" pitchFamily="34" charset="0"/>
                <a:cs typeface="Arial" panose="020B0604020202020204" pitchFamily="34" charset="0"/>
              </a:rPr>
              <a:t>Yet, when we observe other people, we can often more easily see how emotional a decision really. This is a key insight that psychologist and author Jonathan Haidt uncovered in his book The Happiness Hypothesis, where he created a metaphor for our rational vs. emotional brains. As he put it:</a:t>
            </a:r>
            <a:endParaRPr lang="en-US" dirty="0">
              <a:latin typeface="Amasis MT Pro" panose="02040504050005020304" pitchFamily="18" charset="0"/>
              <a:ea typeface="Calibri" panose="020F0502020204030204" pitchFamily="34" charset="0"/>
            </a:endParaRPr>
          </a:p>
          <a:p>
            <a:pPr>
              <a:spcBef>
                <a:spcPts val="1225"/>
              </a:spcBef>
              <a:spcAft>
                <a:spcPts val="1225"/>
              </a:spcAft>
            </a:pPr>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3</a:t>
            </a:fld>
            <a:endParaRPr lang="en-US" dirty="0"/>
          </a:p>
        </p:txBody>
      </p:sp>
    </p:spTree>
    <p:extLst>
      <p:ext uri="{BB962C8B-B14F-4D97-AF65-F5344CB8AC3E}">
        <p14:creationId xmlns:p14="http://schemas.microsoft.com/office/powerpoint/2010/main" val="3419078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b="1" i="1" dirty="0">
                <a:latin typeface="Cambria" panose="02040503050406030204" pitchFamily="18" charset="0"/>
                <a:ea typeface="Times New Roman" panose="02020603050405020304" pitchFamily="18" charset="0"/>
                <a:cs typeface="Arial" panose="020B0604020202020204" pitchFamily="34" charset="0"/>
              </a:rPr>
              <a:t>"One approach that always backfires is the use of what’s called the ‘feedback sandwich’,</a:t>
            </a:r>
            <a:r>
              <a:rPr lang="en-US" i="1" dirty="0">
                <a:latin typeface="Cambria" panose="02040503050406030204" pitchFamily="18" charset="0"/>
                <a:ea typeface="Times New Roman" panose="02020603050405020304" pitchFamily="18" charset="0"/>
                <a:cs typeface="Arial" panose="020B0604020202020204" pitchFamily="34" charset="0"/>
              </a:rPr>
              <a:t> an ill-conceived practice where managers sandwich </a:t>
            </a:r>
            <a:r>
              <a:rPr lang="en-US" b="1" i="1" dirty="0">
                <a:latin typeface="Cambria" panose="02040503050406030204" pitchFamily="18" charset="0"/>
                <a:ea typeface="Times New Roman" panose="02020603050405020304" pitchFamily="18" charset="0"/>
                <a:cs typeface="Arial" panose="020B0604020202020204" pitchFamily="34" charset="0"/>
              </a:rPr>
              <a:t>two pieces of praise around the one piece of criticism. “</a:t>
            </a:r>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30</a:t>
            </a:fld>
            <a:endParaRPr lang="en-US" dirty="0"/>
          </a:p>
        </p:txBody>
      </p:sp>
    </p:spTree>
    <p:extLst>
      <p:ext uri="{BB962C8B-B14F-4D97-AF65-F5344CB8AC3E}">
        <p14:creationId xmlns:p14="http://schemas.microsoft.com/office/powerpoint/2010/main" val="4103161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31</a:t>
            </a:fld>
            <a:endParaRPr lang="en-US" dirty="0"/>
          </a:p>
        </p:txBody>
      </p:sp>
    </p:spTree>
    <p:extLst>
      <p:ext uri="{BB962C8B-B14F-4D97-AF65-F5344CB8AC3E}">
        <p14:creationId xmlns:p14="http://schemas.microsoft.com/office/powerpoint/2010/main" val="2724422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800" dirty="0">
                <a:solidFill>
                  <a:srgbClr val="2D2D2F"/>
                </a:solidFill>
                <a:latin typeface="Cambria" panose="02040503050406030204" pitchFamily="18" charset="0"/>
                <a:ea typeface="Calibri" panose="020F0502020204030204" pitchFamily="34" charset="0"/>
                <a:cs typeface="Arial" panose="020B0604020202020204" pitchFamily="34" charset="0"/>
              </a:rPr>
              <a:t>In each of these cases, the plan I had for each feedback discussion went out the window as soon as I learned these things, and it brought us closer as a team because I showed I cared. That's why you have to ask. </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32</a:t>
            </a:fld>
            <a:endParaRPr lang="en-US" dirty="0"/>
          </a:p>
        </p:txBody>
      </p:sp>
    </p:spTree>
    <p:extLst>
      <p:ext uri="{BB962C8B-B14F-4D97-AF65-F5344CB8AC3E}">
        <p14:creationId xmlns:p14="http://schemas.microsoft.com/office/powerpoint/2010/main" val="2677110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800" b="1" dirty="0">
                <a:solidFill>
                  <a:srgbClr val="2D2D2F"/>
                </a:solidFill>
                <a:latin typeface="Cambria" panose="02040503050406030204" pitchFamily="18" charset="0"/>
                <a:ea typeface="Calibri" panose="020F0502020204030204" pitchFamily="34" charset="0"/>
                <a:cs typeface="Arial" panose="020B0604020202020204" pitchFamily="34" charset="0"/>
              </a:rPr>
              <a:t>Be </a:t>
            </a:r>
            <a:r>
              <a:rPr lang="en-US" sz="1800" b="1" i="1" dirty="0">
                <a:solidFill>
                  <a:srgbClr val="2D2D2F"/>
                </a:solidFill>
                <a:latin typeface="Cambria" panose="02040503050406030204" pitchFamily="18" charset="0"/>
                <a:ea typeface="Calibri" panose="020F0502020204030204" pitchFamily="34" charset="0"/>
                <a:cs typeface="Arial" panose="020B0604020202020204" pitchFamily="34" charset="0"/>
              </a:rPr>
              <a:t>explicit and specific</a:t>
            </a:r>
            <a:r>
              <a:rPr lang="en-US" sz="1800" b="1" dirty="0">
                <a:solidFill>
                  <a:srgbClr val="2D2D2F"/>
                </a:solidFill>
                <a:latin typeface="Cambria" panose="02040503050406030204" pitchFamily="18" charset="0"/>
                <a:ea typeface="Calibri" panose="020F0502020204030204" pitchFamily="34" charset="0"/>
                <a:cs typeface="Arial" panose="020B0604020202020204" pitchFamily="34" charset="0"/>
              </a:rPr>
              <a:t> on what they need to do going forward - and put it in writing.</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33</a:t>
            </a:fld>
            <a:endParaRPr lang="en-US" dirty="0"/>
          </a:p>
        </p:txBody>
      </p:sp>
    </p:spTree>
    <p:extLst>
      <p:ext uri="{BB962C8B-B14F-4D97-AF65-F5344CB8AC3E}">
        <p14:creationId xmlns:p14="http://schemas.microsoft.com/office/powerpoint/2010/main" val="1866686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34</a:t>
            </a:fld>
            <a:endParaRPr lang="en-US" dirty="0"/>
          </a:p>
        </p:txBody>
      </p:sp>
    </p:spTree>
    <p:extLst>
      <p:ext uri="{BB962C8B-B14F-4D97-AF65-F5344CB8AC3E}">
        <p14:creationId xmlns:p14="http://schemas.microsoft.com/office/powerpoint/2010/main" val="532443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35</a:t>
            </a:fld>
            <a:endParaRPr lang="en-US" dirty="0"/>
          </a:p>
        </p:txBody>
      </p:sp>
    </p:spTree>
    <p:extLst>
      <p:ext uri="{BB962C8B-B14F-4D97-AF65-F5344CB8AC3E}">
        <p14:creationId xmlns:p14="http://schemas.microsoft.com/office/powerpoint/2010/main" val="1367365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36</a:t>
            </a:fld>
            <a:endParaRPr lang="en-US" dirty="0"/>
          </a:p>
        </p:txBody>
      </p:sp>
    </p:spTree>
    <p:extLst>
      <p:ext uri="{BB962C8B-B14F-4D97-AF65-F5344CB8AC3E}">
        <p14:creationId xmlns:p14="http://schemas.microsoft.com/office/powerpoint/2010/main" val="3204653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37</a:t>
            </a:fld>
            <a:endParaRPr lang="en-US" dirty="0"/>
          </a:p>
        </p:txBody>
      </p:sp>
    </p:spTree>
    <p:extLst>
      <p:ext uri="{BB962C8B-B14F-4D97-AF65-F5344CB8AC3E}">
        <p14:creationId xmlns:p14="http://schemas.microsoft.com/office/powerpoint/2010/main" val="3791746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38</a:t>
            </a:fld>
            <a:endParaRPr lang="en-US" dirty="0"/>
          </a:p>
        </p:txBody>
      </p:sp>
    </p:spTree>
    <p:extLst>
      <p:ext uri="{BB962C8B-B14F-4D97-AF65-F5344CB8AC3E}">
        <p14:creationId xmlns:p14="http://schemas.microsoft.com/office/powerpoint/2010/main" val="1959334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39</a:t>
            </a:fld>
            <a:endParaRPr lang="en-US" dirty="0"/>
          </a:p>
        </p:txBody>
      </p:sp>
    </p:spTree>
    <p:extLst>
      <p:ext uri="{BB962C8B-B14F-4D97-AF65-F5344CB8AC3E}">
        <p14:creationId xmlns:p14="http://schemas.microsoft.com/office/powerpoint/2010/main" val="357601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4</a:t>
            </a:fld>
            <a:endParaRPr lang="en-US" dirty="0"/>
          </a:p>
        </p:txBody>
      </p:sp>
    </p:spTree>
    <p:extLst>
      <p:ext uri="{BB962C8B-B14F-4D97-AF65-F5344CB8AC3E}">
        <p14:creationId xmlns:p14="http://schemas.microsoft.com/office/powerpoint/2010/main" val="11803308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40</a:t>
            </a:fld>
            <a:endParaRPr lang="en-US" dirty="0"/>
          </a:p>
        </p:txBody>
      </p:sp>
    </p:spTree>
    <p:extLst>
      <p:ext uri="{BB962C8B-B14F-4D97-AF65-F5344CB8AC3E}">
        <p14:creationId xmlns:p14="http://schemas.microsoft.com/office/powerpoint/2010/main" val="1497332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lnSpc>
                <a:spcPct val="107000"/>
              </a:lnSpc>
              <a:buSzPts val="1000"/>
              <a:buFont typeface="Symbol" panose="05050102010706020507" pitchFamily="18" charset="2"/>
              <a:buChar char=""/>
              <a:tabLst>
                <a:tab pos="466618" algn="l"/>
              </a:tabLst>
            </a:pPr>
            <a:r>
              <a:rPr lang="en-US" b="1" kern="100" dirty="0">
                <a:latin typeface="Amasis MT Pro" panose="02040504050005020304" pitchFamily="18" charset="0"/>
                <a:ea typeface="Times New Roman" panose="02020603050405020304" pitchFamily="18" charset="0"/>
                <a:cs typeface="Arial" panose="020B0604020202020204" pitchFamily="34" charset="0"/>
              </a:rPr>
              <a:t>Prospection:</a:t>
            </a:r>
            <a:r>
              <a:rPr lang="en-US" kern="100" dirty="0">
                <a:latin typeface="Amasis MT Pro" panose="02040504050005020304" pitchFamily="18" charset="0"/>
                <a:ea typeface="Times New Roman" panose="02020603050405020304" pitchFamily="18" charset="0"/>
                <a:cs typeface="Arial" panose="020B0604020202020204" pitchFamily="34" charset="0"/>
              </a:rPr>
              <a:t> </a:t>
            </a:r>
            <a:r>
              <a:rPr lang="en-US" i="1" kern="100" dirty="0">
                <a:latin typeface="Amasis MT Pro" panose="02040504050005020304" pitchFamily="18" charset="0"/>
                <a:ea typeface="Times New Roman" panose="02020603050405020304" pitchFamily="18" charset="0"/>
                <a:cs typeface="Arial" panose="020B0604020202020204" pitchFamily="34" charset="0"/>
              </a:rPr>
              <a:t>"Foresight. It's our ability to see ahead of change...to say that uncertainty could mean lots of things. What are some of the least likely but still potentially catastrophic or extremely positive outliers that I want to keep in mind and prepare for."</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pPr marL="349964" indent="-349964">
              <a:lnSpc>
                <a:spcPct val="107000"/>
              </a:lnSpc>
              <a:buSzPts val="1000"/>
              <a:buFont typeface="Symbol" panose="05050102010706020507" pitchFamily="18" charset="2"/>
              <a:buChar char=""/>
              <a:tabLst>
                <a:tab pos="466618" algn="l"/>
              </a:tabLst>
            </a:pPr>
            <a:r>
              <a:rPr lang="en-US" b="1" kern="100" dirty="0">
                <a:latin typeface="Amasis MT Pro" panose="02040504050005020304" pitchFamily="18" charset="0"/>
                <a:ea typeface="Times New Roman" panose="02020603050405020304" pitchFamily="18" charset="0"/>
                <a:cs typeface="Arial" panose="020B0604020202020204" pitchFamily="34" charset="0"/>
              </a:rPr>
              <a:t>Resilience:</a:t>
            </a:r>
            <a:r>
              <a:rPr lang="en-US" kern="100" dirty="0">
                <a:latin typeface="Amasis MT Pro" panose="02040504050005020304" pitchFamily="18" charset="0"/>
                <a:ea typeface="Times New Roman" panose="02020603050405020304" pitchFamily="18" charset="0"/>
                <a:cs typeface="Arial" panose="020B0604020202020204" pitchFamily="34" charset="0"/>
              </a:rPr>
              <a:t> </a:t>
            </a:r>
            <a:r>
              <a:rPr lang="en-US" i="1" kern="100" dirty="0">
                <a:latin typeface="Amasis MT Pro" panose="02040504050005020304" pitchFamily="18" charset="0"/>
                <a:ea typeface="Times New Roman" panose="02020603050405020304" pitchFamily="18" charset="0"/>
                <a:cs typeface="Arial" panose="020B0604020202020204" pitchFamily="34" charset="0"/>
              </a:rPr>
              <a:t>"A skill that lets us bounce back from challenge without harm...and how do we grow stronger through challenge. How can each challenge help us develop skills?"</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pPr marL="349964" indent="-349964">
              <a:lnSpc>
                <a:spcPct val="107000"/>
              </a:lnSpc>
              <a:buSzPts val="1000"/>
              <a:buFont typeface="Symbol" panose="05050102010706020507" pitchFamily="18" charset="2"/>
              <a:buChar char=""/>
              <a:tabLst>
                <a:tab pos="466618" algn="l"/>
              </a:tabLst>
            </a:pPr>
            <a:r>
              <a:rPr lang="en-US" b="1" kern="100" dirty="0">
                <a:latin typeface="Amasis MT Pro" panose="02040504050005020304" pitchFamily="18" charset="0"/>
                <a:ea typeface="Times New Roman" panose="02020603050405020304" pitchFamily="18" charset="0"/>
                <a:cs typeface="Arial" panose="020B0604020202020204" pitchFamily="34" charset="0"/>
              </a:rPr>
              <a:t>Innovation:</a:t>
            </a:r>
            <a:r>
              <a:rPr lang="en-US" i="1" kern="100" dirty="0">
                <a:latin typeface="Amasis MT Pro" panose="02040504050005020304" pitchFamily="18" charset="0"/>
                <a:ea typeface="Times New Roman" panose="02020603050405020304" pitchFamily="18" charset="0"/>
                <a:cs typeface="Arial" panose="020B0604020202020204" pitchFamily="34" charset="0"/>
              </a:rPr>
              <a:t> "How do we develop creativity as leaders of our teams?"</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pPr marL="349964" indent="-349964">
              <a:lnSpc>
                <a:spcPct val="107000"/>
              </a:lnSpc>
              <a:buSzPts val="1000"/>
              <a:buFont typeface="Symbol" panose="05050102010706020507" pitchFamily="18" charset="2"/>
              <a:buChar char=""/>
              <a:tabLst>
                <a:tab pos="466618" algn="l"/>
              </a:tabLst>
            </a:pPr>
            <a:r>
              <a:rPr lang="en-US" b="1" kern="100" dirty="0">
                <a:latin typeface="Amasis MT Pro" panose="02040504050005020304" pitchFamily="18" charset="0"/>
                <a:ea typeface="Times New Roman" panose="02020603050405020304" pitchFamily="18" charset="0"/>
                <a:cs typeface="Arial" panose="020B0604020202020204" pitchFamily="34" charset="0"/>
              </a:rPr>
              <a:t>Social Connection:</a:t>
            </a:r>
            <a:r>
              <a:rPr lang="en-US" kern="100" dirty="0">
                <a:latin typeface="Amasis MT Pro" panose="02040504050005020304" pitchFamily="18" charset="0"/>
                <a:ea typeface="Times New Roman" panose="02020603050405020304" pitchFamily="18" charset="0"/>
                <a:cs typeface="Arial" panose="020B0604020202020204" pitchFamily="34" charset="0"/>
              </a:rPr>
              <a:t> </a:t>
            </a:r>
            <a:r>
              <a:rPr lang="en-US" i="1" kern="100" dirty="0">
                <a:latin typeface="Amasis MT Pro" panose="02040504050005020304" pitchFamily="18" charset="0"/>
                <a:ea typeface="Times New Roman" panose="02020603050405020304" pitchFamily="18" charset="0"/>
                <a:cs typeface="Arial" panose="020B0604020202020204" pitchFamily="34" charset="0"/>
              </a:rPr>
              <a:t>"How do we create connection in environments that are so fast paced."</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pPr marL="349964" indent="-349964">
              <a:lnSpc>
                <a:spcPct val="107000"/>
              </a:lnSpc>
              <a:buSzPts val="1000"/>
              <a:buFont typeface="Symbol" panose="05050102010706020507" pitchFamily="18" charset="2"/>
              <a:buChar char=""/>
              <a:tabLst>
                <a:tab pos="466618" algn="l"/>
              </a:tabLst>
            </a:pPr>
            <a:r>
              <a:rPr lang="en-US" b="1" kern="100" dirty="0">
                <a:latin typeface="Amasis MT Pro" panose="02040504050005020304" pitchFamily="18" charset="0"/>
                <a:ea typeface="Times New Roman" panose="02020603050405020304" pitchFamily="18" charset="0"/>
                <a:cs typeface="Arial" panose="020B0604020202020204" pitchFamily="34" charset="0"/>
              </a:rPr>
              <a:t>Mattering:</a:t>
            </a:r>
            <a:r>
              <a:rPr lang="en-US" kern="100" dirty="0">
                <a:latin typeface="Amasis MT Pro" panose="02040504050005020304" pitchFamily="18" charset="0"/>
                <a:ea typeface="Times New Roman" panose="02020603050405020304" pitchFamily="18" charset="0"/>
                <a:cs typeface="Arial" panose="020B0604020202020204" pitchFamily="34" charset="0"/>
              </a:rPr>
              <a:t> </a:t>
            </a:r>
            <a:r>
              <a:rPr lang="en-US" i="1" kern="100" dirty="0">
                <a:latin typeface="Amasis MT Pro" panose="02040504050005020304" pitchFamily="18" charset="0"/>
                <a:ea typeface="Times New Roman" panose="02020603050405020304" pitchFamily="18" charset="0"/>
                <a:cs typeface="Arial" panose="020B0604020202020204" pitchFamily="34" charset="0"/>
              </a:rPr>
              <a:t>"Our sense that what we do at work each day has some purpose...a reason to get up in the morning to fuel us to do this work to get through change."</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41</a:t>
            </a:fld>
            <a:endParaRPr lang="en-US" dirty="0"/>
          </a:p>
        </p:txBody>
      </p:sp>
    </p:spTree>
    <p:extLst>
      <p:ext uri="{BB962C8B-B14F-4D97-AF65-F5344CB8AC3E}">
        <p14:creationId xmlns:p14="http://schemas.microsoft.com/office/powerpoint/2010/main" val="187949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sz="1800" dirty="0">
                <a:solidFill>
                  <a:srgbClr val="2D2D2F"/>
                </a:solidFill>
                <a:latin typeface="Cambria" panose="02040503050406030204" pitchFamily="18" charset="0"/>
                <a:ea typeface="Calibri" panose="020F0502020204030204" pitchFamily="34" charset="0"/>
                <a:cs typeface="Arial" panose="020B0604020202020204" pitchFamily="34" charset="0"/>
              </a:rPr>
              <a:t>The chart above is from Entelo, which analyzed over 1 million LinkedIn profiles. They found that employees are much more likely to leave shortly after their work anniversaries. </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42</a:t>
            </a:fld>
            <a:endParaRPr lang="en-US" dirty="0"/>
          </a:p>
        </p:txBody>
      </p:sp>
    </p:spTree>
    <p:extLst>
      <p:ext uri="{BB962C8B-B14F-4D97-AF65-F5344CB8AC3E}">
        <p14:creationId xmlns:p14="http://schemas.microsoft.com/office/powerpoint/2010/main" val="3751750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by PWC of 5,000 Millennials </a:t>
            </a:r>
          </a:p>
        </p:txBody>
      </p:sp>
      <p:sp>
        <p:nvSpPr>
          <p:cNvPr id="4" name="Slide Number Placeholder 3"/>
          <p:cNvSpPr>
            <a:spLocks noGrp="1"/>
          </p:cNvSpPr>
          <p:nvPr>
            <p:ph type="sldNum" sz="quarter" idx="5"/>
          </p:nvPr>
        </p:nvSpPr>
        <p:spPr/>
        <p:txBody>
          <a:bodyPr/>
          <a:lstStyle/>
          <a:p>
            <a:fld id="{FE324995-90C4-4522-8706-B4A64C17136B}" type="slidenum">
              <a:rPr lang="en-US" smtClean="0"/>
              <a:t>43</a:t>
            </a:fld>
            <a:endParaRPr lang="en-US" dirty="0"/>
          </a:p>
        </p:txBody>
      </p:sp>
    </p:spTree>
    <p:extLst>
      <p:ext uri="{BB962C8B-B14F-4D97-AF65-F5344CB8AC3E}">
        <p14:creationId xmlns:p14="http://schemas.microsoft.com/office/powerpoint/2010/main" val="1197469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44</a:t>
            </a:fld>
            <a:endParaRPr lang="en-US" dirty="0"/>
          </a:p>
        </p:txBody>
      </p:sp>
    </p:spTree>
    <p:extLst>
      <p:ext uri="{BB962C8B-B14F-4D97-AF65-F5344CB8AC3E}">
        <p14:creationId xmlns:p14="http://schemas.microsoft.com/office/powerpoint/2010/main" val="553210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45</a:t>
            </a:fld>
            <a:endParaRPr lang="en-US" dirty="0"/>
          </a:p>
        </p:txBody>
      </p:sp>
    </p:spTree>
    <p:extLst>
      <p:ext uri="{BB962C8B-B14F-4D97-AF65-F5344CB8AC3E}">
        <p14:creationId xmlns:p14="http://schemas.microsoft.com/office/powerpoint/2010/main" val="2336013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lnSpc>
                <a:spcPct val="107000"/>
              </a:lnSpc>
              <a:tabLst>
                <a:tab pos="466618" algn="l"/>
              </a:tabLst>
            </a:pPr>
            <a:r>
              <a:rPr lang="en-US" b="1" kern="100" dirty="0">
                <a:latin typeface="Amasis MT Pro" panose="02040504050005020304" pitchFamily="18" charset="0"/>
                <a:ea typeface="Calibri" panose="020F0502020204030204" pitchFamily="34" charset="0"/>
                <a:cs typeface="Arial" panose="020B0604020202020204" pitchFamily="34" charset="0"/>
              </a:rPr>
              <a:t>Define and be absolutely clear on what talents you need</a:t>
            </a:r>
            <a:br>
              <a:rPr lang="en-US" kern="100" dirty="0">
                <a:latin typeface="Amasis MT Pro" panose="02040504050005020304" pitchFamily="18" charset="0"/>
                <a:ea typeface="Calibri" panose="020F0502020204030204" pitchFamily="34" charset="0"/>
                <a:cs typeface="Arial" panose="020B0604020202020204" pitchFamily="34" charset="0"/>
              </a:rPr>
            </a:br>
            <a:r>
              <a:rPr lang="en-US" kern="100" dirty="0">
                <a:latin typeface="Amasis MT Pro" panose="02040504050005020304" pitchFamily="18" charset="0"/>
                <a:ea typeface="Calibri" panose="020F0502020204030204" pitchFamily="34" charset="0"/>
                <a:cs typeface="Arial" panose="020B0604020202020204" pitchFamily="34" charset="0"/>
              </a:rPr>
              <a:t>​</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pPr marL="349964" indent="-349964">
              <a:lnSpc>
                <a:spcPct val="107000"/>
              </a:lnSpc>
              <a:tabLst>
                <a:tab pos="466618" algn="l"/>
              </a:tabLst>
            </a:pPr>
            <a:r>
              <a:rPr lang="en-US" b="1" kern="100" dirty="0">
                <a:latin typeface="Amasis MT Pro" panose="02040504050005020304" pitchFamily="18" charset="0"/>
                <a:ea typeface="Calibri" panose="020F0502020204030204" pitchFamily="34" charset="0"/>
                <a:cs typeface="Arial" panose="020B0604020202020204" pitchFamily="34" charset="0"/>
              </a:rPr>
              <a:t>Always seek to improve the strength and talent on your team​</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pPr marL="349964" indent="-349964">
              <a:lnSpc>
                <a:spcPct val="107000"/>
              </a:lnSpc>
              <a:tabLst>
                <a:tab pos="466618" algn="l"/>
              </a:tabLst>
            </a:pPr>
            <a:r>
              <a:rPr lang="en-US" b="1" kern="100" dirty="0">
                <a:latin typeface="Amasis MT Pro" panose="02040504050005020304" pitchFamily="18" charset="0"/>
                <a:ea typeface="Calibri" panose="020F0502020204030204" pitchFamily="34" charset="0"/>
                <a:cs typeface="Arial" panose="020B0604020202020204" pitchFamily="34" charset="0"/>
              </a:rPr>
              <a:t>Look for evidence of ambition and winning ways: </a:t>
            </a:r>
            <a:r>
              <a:rPr lang="en-US" kern="100" dirty="0">
                <a:latin typeface="Amasis MT Pro" panose="02040504050005020304" pitchFamily="18" charset="0"/>
                <a:ea typeface="Calibri" panose="020F0502020204030204" pitchFamily="34" charset="0"/>
                <a:cs typeface="Arial" panose="020B0604020202020204" pitchFamily="34" charset="0"/>
              </a:rPr>
              <a:t>Personal drive and determination (sometimes called grit) often is a stronger indicator of future success than candidates who have a perfect checklist of pre-existing experience. </a:t>
            </a:r>
            <a:r>
              <a:rPr lang="en-US" b="1" kern="100" dirty="0">
                <a:latin typeface="Amasis MT Pro" panose="02040504050005020304" pitchFamily="18" charset="0"/>
                <a:ea typeface="Calibri" panose="020F0502020204030204" pitchFamily="34" charset="0"/>
                <a:cs typeface="Arial" panose="020B0604020202020204" pitchFamily="34" charset="0"/>
              </a:rPr>
              <a:t>​</a:t>
            </a:r>
            <a:br>
              <a:rPr lang="en-US" b="1" kern="100" dirty="0">
                <a:latin typeface="Amasis MT Pro" panose="02040504050005020304" pitchFamily="18" charset="0"/>
                <a:ea typeface="Calibri" panose="020F0502020204030204" pitchFamily="34" charset="0"/>
                <a:cs typeface="Arial" panose="020B0604020202020204" pitchFamily="34" charset="0"/>
              </a:rPr>
            </a:br>
            <a:r>
              <a:rPr lang="en-US" b="1" kern="100" dirty="0">
                <a:latin typeface="Amasis MT Pro" panose="02040504050005020304" pitchFamily="18" charset="0"/>
                <a:ea typeface="Calibri" panose="020F0502020204030204" pitchFamily="34" charset="0"/>
                <a:cs typeface="Arial" panose="020B0604020202020204" pitchFamily="34" charset="0"/>
              </a:rPr>
              <a:t>​</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pPr marL="349964" indent="-349964">
              <a:lnSpc>
                <a:spcPct val="107000"/>
              </a:lnSpc>
              <a:tabLst>
                <a:tab pos="466618" algn="l"/>
              </a:tabLst>
            </a:pPr>
            <a:r>
              <a:rPr lang="en-US" b="1" kern="100" dirty="0">
                <a:latin typeface="Amasis MT Pro" panose="02040504050005020304" pitchFamily="18" charset="0"/>
                <a:ea typeface="Calibri" panose="020F0502020204030204" pitchFamily="34" charset="0"/>
                <a:cs typeface="Arial" panose="020B0604020202020204" pitchFamily="34" charset="0"/>
              </a:rPr>
              <a:t>Interview with purpose: </a:t>
            </a:r>
            <a:r>
              <a:rPr lang="en-US" kern="100" dirty="0">
                <a:latin typeface="Amasis MT Pro" panose="02040504050005020304" pitchFamily="18" charset="0"/>
                <a:ea typeface="Calibri" panose="020F0502020204030204" pitchFamily="34" charset="0"/>
                <a:cs typeface="Arial" panose="020B0604020202020204" pitchFamily="34" charset="0"/>
              </a:rPr>
              <a:t>No matter the questions you and your team are required to ask, make sure you ask questions about their character, ambition, persistence, and the heart to do the specific job for which you are hiring.</a:t>
            </a:r>
            <a:br>
              <a:rPr lang="en-US" kern="100" dirty="0">
                <a:latin typeface="Amasis MT Pro" panose="02040504050005020304" pitchFamily="18" charset="0"/>
                <a:ea typeface="Calibri" panose="020F0502020204030204" pitchFamily="34" charset="0"/>
                <a:cs typeface="Arial" panose="020B0604020202020204" pitchFamily="34" charset="0"/>
              </a:rPr>
            </a:br>
            <a:r>
              <a:rPr lang="en-US" kern="100" dirty="0">
                <a:latin typeface="Amasis MT Pro" panose="02040504050005020304" pitchFamily="18" charset="0"/>
                <a:ea typeface="Calibri" panose="020F0502020204030204" pitchFamily="34" charset="0"/>
                <a:cs typeface="Arial" panose="020B0604020202020204" pitchFamily="34" charset="0"/>
              </a:rPr>
              <a:t>​</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pPr marL="349964" indent="-349964">
              <a:lnSpc>
                <a:spcPct val="107000"/>
              </a:lnSpc>
              <a:tabLst>
                <a:tab pos="466618" algn="l"/>
              </a:tabLst>
            </a:pPr>
            <a:r>
              <a:rPr lang="en-US" b="1" kern="100" dirty="0">
                <a:latin typeface="Amasis MT Pro" panose="02040504050005020304" pitchFamily="18" charset="0"/>
                <a:ea typeface="Calibri" panose="020F0502020204030204" pitchFamily="34" charset="0"/>
                <a:cs typeface="Arial" panose="020B0604020202020204" pitchFamily="34" charset="0"/>
              </a:rPr>
              <a:t>Involve your team in the selection process: </a:t>
            </a:r>
            <a:r>
              <a:rPr lang="en-US" kern="100" dirty="0">
                <a:latin typeface="Amasis MT Pro" panose="02040504050005020304" pitchFamily="18" charset="0"/>
                <a:ea typeface="Calibri" panose="020F0502020204030204" pitchFamily="34" charset="0"/>
                <a:cs typeface="Arial" panose="020B0604020202020204" pitchFamily="34" charset="0"/>
              </a:rPr>
              <a:t>Your team (especially tenured, high-performers in the role for which you’re hiring) brings valuable perspective both in evaluating skills they also possess and being a key check on culture and values fit. Make time to train them to interview well to help you. </a:t>
            </a:r>
            <a:r>
              <a:rPr lang="en-US" b="1" kern="100" dirty="0">
                <a:latin typeface="Amasis MT Pro" panose="02040504050005020304" pitchFamily="18" charset="0"/>
                <a:ea typeface="Calibri" panose="020F0502020204030204" pitchFamily="34" charset="0"/>
                <a:cs typeface="Arial" panose="020B0604020202020204" pitchFamily="34" charset="0"/>
              </a:rPr>
              <a:t>​</a:t>
            </a:r>
            <a:br>
              <a:rPr lang="en-US" b="1" kern="100" dirty="0">
                <a:latin typeface="Amasis MT Pro" panose="02040504050005020304" pitchFamily="18" charset="0"/>
                <a:ea typeface="Calibri" panose="020F0502020204030204" pitchFamily="34" charset="0"/>
                <a:cs typeface="Arial" panose="020B0604020202020204" pitchFamily="34" charset="0"/>
              </a:rPr>
            </a:br>
            <a:r>
              <a:rPr lang="en-US" b="1" kern="100" dirty="0">
                <a:latin typeface="Amasis MT Pro" panose="02040504050005020304" pitchFamily="18" charset="0"/>
                <a:ea typeface="Calibri" panose="020F0502020204030204" pitchFamily="34" charset="0"/>
                <a:cs typeface="Arial" panose="020B0604020202020204" pitchFamily="34" charset="0"/>
              </a:rPr>
              <a:t>​</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pPr marL="349964" indent="-349964">
              <a:lnSpc>
                <a:spcPct val="107000"/>
              </a:lnSpc>
              <a:tabLst>
                <a:tab pos="466618" algn="l"/>
              </a:tabLst>
            </a:pPr>
            <a:r>
              <a:rPr lang="en-US" b="1" kern="100" dirty="0">
                <a:latin typeface="Amasis MT Pro" panose="02040504050005020304" pitchFamily="18" charset="0"/>
                <a:ea typeface="Calibri" panose="020F0502020204030204" pitchFamily="34" charset="0"/>
                <a:cs typeface="Arial" panose="020B0604020202020204" pitchFamily="34" charset="0"/>
              </a:rPr>
              <a:t>Obtain job samples: </a:t>
            </a:r>
            <a:r>
              <a:rPr lang="en-US" kern="100" dirty="0">
                <a:latin typeface="Amasis MT Pro" panose="02040504050005020304" pitchFamily="18" charset="0"/>
                <a:ea typeface="Calibri" panose="020F0502020204030204" pitchFamily="34" charset="0"/>
                <a:cs typeface="Arial" panose="020B0604020202020204" pitchFamily="34" charset="0"/>
              </a:rPr>
              <a:t>Nothing shows a person's ability to do a job quite like actually seeing them do it. Interviews can be misleading, but seeing actual work is a much stronger indicator. </a:t>
            </a:r>
            <a:r>
              <a:rPr lang="en-US" i="1" kern="100" dirty="0">
                <a:latin typeface="Amasis MT Pro" panose="02040504050005020304" pitchFamily="18" charset="0"/>
                <a:ea typeface="Calibri" panose="020F0502020204030204" pitchFamily="34" charset="0"/>
                <a:cs typeface="Arial" panose="020B0604020202020204" pitchFamily="34" charset="0"/>
              </a:rPr>
              <a:t>(More on this shortly...)</a:t>
            </a:r>
            <a:r>
              <a:rPr lang="en-US" b="1" kern="100" dirty="0">
                <a:latin typeface="Amasis MT Pro" panose="02040504050005020304" pitchFamily="18" charset="0"/>
                <a:ea typeface="Calibri" panose="020F0502020204030204" pitchFamily="34" charset="0"/>
                <a:cs typeface="Arial" panose="020B0604020202020204" pitchFamily="34" charset="0"/>
              </a:rPr>
              <a:t>​</a:t>
            </a:r>
            <a:br>
              <a:rPr lang="en-US" b="1" kern="100" dirty="0">
                <a:latin typeface="Amasis MT Pro" panose="02040504050005020304" pitchFamily="18" charset="0"/>
                <a:ea typeface="Calibri" panose="020F0502020204030204" pitchFamily="34" charset="0"/>
                <a:cs typeface="Arial" panose="020B0604020202020204" pitchFamily="34" charset="0"/>
              </a:rPr>
            </a:br>
            <a:r>
              <a:rPr lang="en-US" b="1" kern="100" dirty="0">
                <a:latin typeface="Amasis MT Pro" panose="02040504050005020304" pitchFamily="18" charset="0"/>
                <a:ea typeface="Calibri" panose="020F0502020204030204" pitchFamily="34" charset="0"/>
                <a:cs typeface="Arial" panose="020B0604020202020204" pitchFamily="34" charset="0"/>
              </a:rPr>
              <a:t>​</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pPr marL="349964" indent="-349964">
              <a:lnSpc>
                <a:spcPct val="107000"/>
              </a:lnSpc>
              <a:tabLst>
                <a:tab pos="466618" algn="l"/>
              </a:tabLst>
            </a:pPr>
            <a:r>
              <a:rPr lang="en-US" b="1" kern="100" dirty="0">
                <a:latin typeface="Amasis MT Pro" panose="02040504050005020304" pitchFamily="18" charset="0"/>
                <a:ea typeface="Calibri" panose="020F0502020204030204" pitchFamily="34" charset="0"/>
                <a:cs typeface="Arial" panose="020B0604020202020204" pitchFamily="34" charset="0"/>
              </a:rPr>
              <a:t>Before you make an offer, give finalists a clear, thorough, and honest summary of your expectations and job duties: </a:t>
            </a:r>
            <a:r>
              <a:rPr lang="en-US" kern="100" dirty="0">
                <a:latin typeface="Amasis MT Pro" panose="02040504050005020304" pitchFamily="18" charset="0"/>
                <a:ea typeface="Calibri" panose="020F0502020204030204" pitchFamily="34" charset="0"/>
                <a:cs typeface="Arial" panose="020B0604020202020204" pitchFamily="34" charset="0"/>
              </a:rPr>
              <a:t>The last thing you want to do is hire someone who then is surprised by what their day to day is really like and quits. The only way to avoid this is to be clear, up front, and detailed in what they can expect.</a:t>
            </a:r>
            <a:r>
              <a:rPr lang="en-US" b="1" kern="100" dirty="0">
                <a:latin typeface="Amasis MT Pro" panose="02040504050005020304" pitchFamily="18" charset="0"/>
                <a:ea typeface="Calibri" panose="020F0502020204030204" pitchFamily="34" charset="0"/>
                <a:cs typeface="Arial" panose="020B0604020202020204" pitchFamily="34" charset="0"/>
              </a:rPr>
              <a:t>​</a:t>
            </a:r>
            <a:br>
              <a:rPr lang="en-US" b="1" kern="100" dirty="0">
                <a:latin typeface="Amasis MT Pro" panose="02040504050005020304" pitchFamily="18" charset="0"/>
                <a:ea typeface="Calibri" panose="020F0502020204030204" pitchFamily="34" charset="0"/>
                <a:cs typeface="Arial" panose="020B0604020202020204" pitchFamily="34" charset="0"/>
              </a:rPr>
            </a:br>
            <a:r>
              <a:rPr lang="en-US" b="1" kern="100" dirty="0">
                <a:latin typeface="Amasis MT Pro" panose="02040504050005020304" pitchFamily="18" charset="0"/>
                <a:ea typeface="Calibri" panose="020F0502020204030204" pitchFamily="34" charset="0"/>
                <a:cs typeface="Arial" panose="020B0604020202020204" pitchFamily="34" charset="0"/>
              </a:rPr>
              <a:t>​</a:t>
            </a:r>
            <a:endParaRPr lang="en-US" kern="100" dirty="0">
              <a:latin typeface="Amasis MT Pro" panose="02040504050005020304" pitchFamily="18" charset="0"/>
              <a:ea typeface="Calibri" panose="020F0502020204030204" pitchFamily="34" charset="0"/>
              <a:cs typeface="Times New Roman" panose="02020603050405020304" pitchFamily="18" charset="0"/>
            </a:endParaRPr>
          </a:p>
          <a:p>
            <a:pPr marL="349964" indent="-349964">
              <a:lnSpc>
                <a:spcPct val="107000"/>
              </a:lnSpc>
              <a:tabLst>
                <a:tab pos="466618" algn="l"/>
              </a:tabLst>
            </a:pPr>
            <a:r>
              <a:rPr lang="en-US" b="1" kern="100" dirty="0">
                <a:latin typeface="Amasis MT Pro" panose="02040504050005020304" pitchFamily="18" charset="0"/>
                <a:ea typeface="Calibri" panose="020F0502020204030204" pitchFamily="34" charset="0"/>
                <a:cs typeface="Arial" panose="020B0604020202020204" pitchFamily="34" charset="0"/>
              </a:rPr>
              <a:t>Listen to your heart when making a hiring decision: </a:t>
            </a:r>
            <a:r>
              <a:rPr lang="en-US" kern="100" dirty="0">
                <a:latin typeface="Amasis MT Pro" panose="02040504050005020304" pitchFamily="18" charset="0"/>
                <a:ea typeface="Calibri" panose="020F0502020204030204" pitchFamily="34" charset="0"/>
                <a:cs typeface="Arial" panose="020B0604020202020204" pitchFamily="34" charset="0"/>
              </a:rPr>
              <a:t>Your gut, and heart, are key tools in your hiring decision making process. If you have second thoughts, or a feeling they aren't the right fit, listen to it, or you may regret it like Mark did (and I have as well).</a:t>
            </a:r>
            <a:endParaRPr lang="en-US" sz="1100" kern="100" dirty="0">
              <a:latin typeface="Amasis MT Pro" panose="020405040500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46</a:t>
            </a:fld>
            <a:endParaRPr lang="en-US" dirty="0"/>
          </a:p>
        </p:txBody>
      </p:sp>
    </p:spTree>
    <p:extLst>
      <p:ext uri="{BB962C8B-B14F-4D97-AF65-F5344CB8AC3E}">
        <p14:creationId xmlns:p14="http://schemas.microsoft.com/office/powerpoint/2010/main" val="3894217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47</a:t>
            </a:fld>
            <a:endParaRPr lang="en-US" dirty="0"/>
          </a:p>
        </p:txBody>
      </p:sp>
    </p:spTree>
    <p:extLst>
      <p:ext uri="{BB962C8B-B14F-4D97-AF65-F5344CB8AC3E}">
        <p14:creationId xmlns:p14="http://schemas.microsoft.com/office/powerpoint/2010/main" val="26498055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48</a:t>
            </a:fld>
            <a:endParaRPr lang="en-US" dirty="0"/>
          </a:p>
        </p:txBody>
      </p:sp>
    </p:spTree>
    <p:extLst>
      <p:ext uri="{BB962C8B-B14F-4D97-AF65-F5344CB8AC3E}">
        <p14:creationId xmlns:p14="http://schemas.microsoft.com/office/powerpoint/2010/main" val="2546379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49</a:t>
            </a:fld>
            <a:endParaRPr lang="en-US" dirty="0"/>
          </a:p>
        </p:txBody>
      </p:sp>
    </p:spTree>
    <p:extLst>
      <p:ext uri="{BB962C8B-B14F-4D97-AF65-F5344CB8AC3E}">
        <p14:creationId xmlns:p14="http://schemas.microsoft.com/office/powerpoint/2010/main" val="247872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5</a:t>
            </a:fld>
            <a:endParaRPr lang="en-US" dirty="0"/>
          </a:p>
        </p:txBody>
      </p:sp>
    </p:spTree>
    <p:extLst>
      <p:ext uri="{BB962C8B-B14F-4D97-AF65-F5344CB8AC3E}">
        <p14:creationId xmlns:p14="http://schemas.microsoft.com/office/powerpoint/2010/main" val="390129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6</a:t>
            </a:fld>
            <a:endParaRPr lang="en-US" dirty="0"/>
          </a:p>
        </p:txBody>
      </p:sp>
    </p:spTree>
    <p:extLst>
      <p:ext uri="{BB962C8B-B14F-4D97-AF65-F5344CB8AC3E}">
        <p14:creationId xmlns:p14="http://schemas.microsoft.com/office/powerpoint/2010/main" val="149181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7</a:t>
            </a:fld>
            <a:endParaRPr lang="en-US" dirty="0"/>
          </a:p>
        </p:txBody>
      </p:sp>
    </p:spTree>
    <p:extLst>
      <p:ext uri="{BB962C8B-B14F-4D97-AF65-F5344CB8AC3E}">
        <p14:creationId xmlns:p14="http://schemas.microsoft.com/office/powerpoint/2010/main" val="274436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800" dirty="0">
                <a:solidFill>
                  <a:srgbClr val="2D2D2F"/>
                </a:solidFill>
                <a:latin typeface="Cambria" panose="02040503050406030204" pitchFamily="18" charset="0"/>
                <a:ea typeface="Calibri" panose="020F0502020204030204" pitchFamily="34" charset="0"/>
                <a:cs typeface="Arial" panose="020B0604020202020204" pitchFamily="34" charset="0"/>
              </a:rPr>
              <a:t>And this is backed up by a 2021 American Psychological Association survey that found that </a:t>
            </a:r>
            <a:r>
              <a:rPr lang="en-US" sz="1800" b="1" dirty="0">
                <a:solidFill>
                  <a:srgbClr val="2D2D2F"/>
                </a:solidFill>
                <a:latin typeface="Cambria" panose="02040503050406030204" pitchFamily="18" charset="0"/>
                <a:ea typeface="Calibri" panose="020F0502020204030204" pitchFamily="34" charset="0"/>
                <a:cs typeface="Arial" panose="020B0604020202020204" pitchFamily="34" charset="0"/>
              </a:rPr>
              <a:t>75% of the participants said the most stressful aspect of their job was interacting with their immediate boss.</a:t>
            </a:r>
            <a:endParaRPr lang="en-US" sz="1800" dirty="0">
              <a:solidFill>
                <a:srgbClr val="2D2D2F"/>
              </a:solidFill>
              <a:latin typeface="Cambria" panose="02040503050406030204" pitchFamily="18" charset="0"/>
              <a:ea typeface="Times New Roman" panose="02020603050405020304" pitchFamily="18" charset="0"/>
              <a:cs typeface="Arial" panose="020B0604020202020204" pitchFamily="34" charset="0"/>
            </a:endParaRPr>
          </a:p>
          <a:p>
            <a:pPr defTabSz="933237">
              <a:defRPr/>
            </a:pPr>
            <a:endParaRPr lang="en-US" sz="1800" dirty="0">
              <a:solidFill>
                <a:srgbClr val="2D2D2F"/>
              </a:solidFill>
              <a:latin typeface="Cambria" panose="02040503050406030204" pitchFamily="18" charset="0"/>
              <a:ea typeface="Calibri" panose="020F0502020204030204" pitchFamily="34" charset="0"/>
              <a:cs typeface="Arial" panose="020B0604020202020204" pitchFamily="34" charset="0"/>
            </a:endParaRPr>
          </a:p>
          <a:p>
            <a:pPr defTabSz="933237">
              <a:defRPr/>
            </a:pPr>
            <a:r>
              <a:rPr lang="en-US" sz="1800" i="1" dirty="0">
                <a:solidFill>
                  <a:srgbClr val="2D2D2F"/>
                </a:solidFill>
                <a:latin typeface="Cambria" panose="02040503050406030204" pitchFamily="18" charset="0"/>
                <a:ea typeface="Times New Roman" panose="02020603050405020304" pitchFamily="18" charset="0"/>
                <a:cs typeface="Arial" panose="020B0604020202020204" pitchFamily="34" charset="0"/>
              </a:rPr>
              <a:t>"An essential question for leaders is this: </a:t>
            </a:r>
            <a:r>
              <a:rPr lang="en-US" sz="1800" b="1" i="1" dirty="0">
                <a:solidFill>
                  <a:srgbClr val="2D2D2F"/>
                </a:solidFill>
                <a:latin typeface="Cambria" panose="02040503050406030204" pitchFamily="18" charset="0"/>
                <a:ea typeface="Times New Roman" panose="02020603050405020304" pitchFamily="18" charset="0"/>
                <a:cs typeface="Arial" panose="020B0604020202020204" pitchFamily="34" charset="0"/>
              </a:rPr>
              <a:t>How do you make other people feel?</a:t>
            </a:r>
            <a:r>
              <a:rPr lang="en-US" sz="1800" i="1" dirty="0">
                <a:solidFill>
                  <a:srgbClr val="2D2D2F"/>
                </a:solidFill>
                <a:latin typeface="Cambria" panose="02040503050406030204" pitchFamily="18" charset="0"/>
                <a:ea typeface="Times New Roman" panose="02020603050405020304" pitchFamily="18" charset="0"/>
                <a:cs typeface="Arial" panose="020B0604020202020204" pitchFamily="34" charset="0"/>
              </a:rPr>
              <a:t> How you make others feel is what people most remember about you—even if they form this memory unconsciously—and </a:t>
            </a:r>
            <a:r>
              <a:rPr lang="en-US" sz="1800" b="1" i="1" dirty="0">
                <a:solidFill>
                  <a:srgbClr val="2D2D2F"/>
                </a:solidFill>
                <a:latin typeface="Cambria" panose="02040503050406030204" pitchFamily="18" charset="0"/>
                <a:ea typeface="Times New Roman" panose="02020603050405020304" pitchFamily="18" charset="0"/>
                <a:cs typeface="Arial" panose="020B0604020202020204" pitchFamily="34" charset="0"/>
              </a:rPr>
              <a:t>those feelings influence behavior long after the leader is in their presence</a:t>
            </a:r>
            <a:r>
              <a:rPr lang="en-US" sz="1800" i="1" dirty="0">
                <a:solidFill>
                  <a:srgbClr val="2D2D2F"/>
                </a:solidFill>
                <a:latin typeface="Cambria" panose="02040503050406030204" pitchFamily="18" charset="0"/>
                <a:ea typeface="Times New Roman" panose="02020603050405020304" pitchFamily="18" charset="0"/>
                <a:cs typeface="Arial" panose="020B0604020202020204" pitchFamily="34" charset="0"/>
              </a:rPr>
              <a:t>. </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8</a:t>
            </a:fld>
            <a:endParaRPr lang="en-US" dirty="0"/>
          </a:p>
        </p:txBody>
      </p:sp>
    </p:spTree>
    <p:extLst>
      <p:ext uri="{BB962C8B-B14F-4D97-AF65-F5344CB8AC3E}">
        <p14:creationId xmlns:p14="http://schemas.microsoft.com/office/powerpoint/2010/main" val="282151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24995-90C4-4522-8706-B4A64C17136B}" type="slidenum">
              <a:rPr lang="en-US" smtClean="0"/>
              <a:t>9</a:t>
            </a:fld>
            <a:endParaRPr lang="en-US" dirty="0"/>
          </a:p>
        </p:txBody>
      </p:sp>
    </p:spTree>
    <p:extLst>
      <p:ext uri="{BB962C8B-B14F-4D97-AF65-F5344CB8AC3E}">
        <p14:creationId xmlns:p14="http://schemas.microsoft.com/office/powerpoint/2010/main" val="159936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EBB545-7AA6-4253-8EBF-C878FB99A20B}" type="datetimeFigureOut">
              <a:rPr lang="en-US" smtClean="0"/>
              <a:t>5/1/24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205401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BB545-7AA6-4253-8EBF-C878FB99A20B}" type="datetimeFigureOut">
              <a:rPr lang="en-US" smtClean="0"/>
              <a:t>5/1/24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2990595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CEBB545-7AA6-4253-8EBF-C878FB99A20B}" type="datetimeFigureOut">
              <a:rPr lang="en-US" smtClean="0"/>
              <a:t>5/1/24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1887078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CEBB545-7AA6-4253-8EBF-C878FB99A20B}" type="datetimeFigureOut">
              <a:rPr lang="en-US" smtClean="0"/>
              <a:t>5/1/24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1ED89-FDC0-4BA6-A26D-7ACABAA1708C}"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35752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BB545-7AA6-4253-8EBF-C878FB99A20B}" type="datetimeFigureOut">
              <a:rPr lang="en-US" smtClean="0"/>
              <a:t>5/1/24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1258118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CEBB545-7AA6-4253-8EBF-C878FB99A20B}" type="datetimeFigureOut">
              <a:rPr lang="en-US" smtClean="0"/>
              <a:t>5/1/24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1557988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CEBB545-7AA6-4253-8EBF-C878FB99A20B}" type="datetimeFigureOut">
              <a:rPr lang="en-US" smtClean="0"/>
              <a:t>5/1/24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2711185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BB545-7AA6-4253-8EBF-C878FB99A20B}" type="datetimeFigureOut">
              <a:rPr lang="en-US" smtClean="0"/>
              <a:t>5/1/24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3622320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BB545-7AA6-4253-8EBF-C878FB99A20B}" type="datetimeFigureOut">
              <a:rPr lang="en-US" smtClean="0"/>
              <a:t>5/1/24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72544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CEBB545-7AA6-4253-8EBF-C878FB99A20B}" type="datetimeFigureOut">
              <a:rPr lang="en-US" smtClean="0"/>
              <a:t>5/1/24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146574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BB545-7AA6-4253-8EBF-C878FB99A20B}" type="datetimeFigureOut">
              <a:rPr lang="en-US" smtClean="0"/>
              <a:t>5/1/24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175380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EBB545-7AA6-4253-8EBF-C878FB99A20B}" type="datetimeFigureOut">
              <a:rPr lang="en-US" smtClean="0"/>
              <a:t>5/1/24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165705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EBB545-7AA6-4253-8EBF-C878FB99A20B}" type="datetimeFigureOut">
              <a:rPr lang="en-US" smtClean="0"/>
              <a:t>5/1/24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42390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CEBB545-7AA6-4253-8EBF-C878FB99A20B}" type="datetimeFigureOut">
              <a:rPr lang="en-US" smtClean="0"/>
              <a:t>5/1/24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262642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EBB545-7AA6-4253-8EBF-C878FB99A20B}" type="datetimeFigureOut">
              <a:rPr lang="en-US" smtClean="0"/>
              <a:t>5/1/24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392749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CEBB545-7AA6-4253-8EBF-C878FB99A20B}" type="datetimeFigureOut">
              <a:rPr lang="en-US" smtClean="0"/>
              <a:t>5/1/24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259166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BB545-7AA6-4253-8EBF-C878FB99A20B}" type="datetimeFigureOut">
              <a:rPr lang="en-US" smtClean="0"/>
              <a:t>5/1/24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1ED89-FDC0-4BA6-A26D-7ACABAA1708C}" type="slidenum">
              <a:rPr lang="en-US" smtClean="0"/>
              <a:t>‹#›</a:t>
            </a:fld>
            <a:endParaRPr lang="en-US" dirty="0"/>
          </a:p>
        </p:txBody>
      </p:sp>
    </p:spTree>
    <p:extLst>
      <p:ext uri="{BB962C8B-B14F-4D97-AF65-F5344CB8AC3E}">
        <p14:creationId xmlns:p14="http://schemas.microsoft.com/office/powerpoint/2010/main" val="113663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CEBB545-7AA6-4253-8EBF-C878FB99A20B}" type="datetimeFigureOut">
              <a:rPr lang="en-US" smtClean="0"/>
              <a:t>5/1/24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EE1ED89-FDC0-4BA6-A26D-7ACABAA1708C}" type="slidenum">
              <a:rPr lang="en-US" smtClean="0"/>
              <a:t>‹#›</a:t>
            </a:fld>
            <a:endParaRPr lang="en-US" dirty="0"/>
          </a:p>
        </p:txBody>
      </p:sp>
    </p:spTree>
    <p:extLst>
      <p:ext uri="{BB962C8B-B14F-4D97-AF65-F5344CB8AC3E}">
        <p14:creationId xmlns:p14="http://schemas.microsoft.com/office/powerpoint/2010/main" val="18976055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leadershipfreak.blog/2018/10/04/the-self-reflection-sandwich/"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5eGiKkO3_JY?feature=oembed" TargetMode="Externa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pexels.com/photo/thank-you-heart-text-79102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flickr.com/photos/visnup/3174644246/" TargetMode="Externa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pngall.com/thinking-man-png/download/34827" TargetMode="External"/><Relationship Id="rId5" Type="http://schemas.openxmlformats.org/officeDocument/2006/relationships/image" Target="../media/image9.png"/><Relationship Id="rId4" Type="http://schemas.openxmlformats.org/officeDocument/2006/relationships/hyperlink" Target="https://www.pngall.com/thinking-woman-pn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13D8-1156-7CE0-AB92-9FBA490584D3}"/>
              </a:ext>
            </a:extLst>
          </p:cNvPr>
          <p:cNvSpPr>
            <a:spLocks noGrp="1"/>
          </p:cNvSpPr>
          <p:nvPr>
            <p:ph type="ctrTitle"/>
          </p:nvPr>
        </p:nvSpPr>
        <p:spPr/>
        <p:txBody>
          <a:bodyPr/>
          <a:lstStyle/>
          <a:p>
            <a:r>
              <a:rPr lang="en-US" sz="5400" dirty="0">
                <a:latin typeface="Amasis MT Pro" panose="02040504050005020304" pitchFamily="18" charset="0"/>
              </a:rPr>
              <a:t>Lead From the Heart: </a:t>
            </a:r>
            <a:br>
              <a:rPr lang="en-US" sz="5400" dirty="0">
                <a:latin typeface="Amasis MT Pro" panose="02040504050005020304" pitchFamily="18" charset="0"/>
              </a:rPr>
            </a:br>
            <a:r>
              <a:rPr lang="en-US" sz="5400" dirty="0">
                <a:latin typeface="Amasis MT Pro" panose="02040504050005020304" pitchFamily="18" charset="0"/>
              </a:rPr>
              <a:t>Transformational Leadership for the 21</a:t>
            </a:r>
            <a:r>
              <a:rPr lang="en-US" sz="5400" baseline="30000" dirty="0">
                <a:latin typeface="Amasis MT Pro" panose="02040504050005020304" pitchFamily="18" charset="0"/>
              </a:rPr>
              <a:t>st</a:t>
            </a:r>
            <a:r>
              <a:rPr lang="en-US" sz="5400" dirty="0">
                <a:latin typeface="Amasis MT Pro" panose="02040504050005020304" pitchFamily="18" charset="0"/>
              </a:rPr>
              <a:t> Century </a:t>
            </a:r>
          </a:p>
        </p:txBody>
      </p:sp>
      <p:sp>
        <p:nvSpPr>
          <p:cNvPr id="3" name="Subtitle 2">
            <a:extLst>
              <a:ext uri="{FF2B5EF4-FFF2-40B4-BE49-F238E27FC236}">
                <a16:creationId xmlns:a16="http://schemas.microsoft.com/office/drawing/2014/main" id="{C6072C5C-268A-397B-C2C1-113D2828A2C4}"/>
              </a:ext>
            </a:extLst>
          </p:cNvPr>
          <p:cNvSpPr>
            <a:spLocks noGrp="1"/>
          </p:cNvSpPr>
          <p:nvPr>
            <p:ph type="subTitle" idx="1"/>
          </p:nvPr>
        </p:nvSpPr>
        <p:spPr>
          <a:xfrm>
            <a:off x="1154955" y="5219700"/>
            <a:ext cx="8825658" cy="861420"/>
          </a:xfrm>
        </p:spPr>
        <p:txBody>
          <a:bodyPr>
            <a:normAutofit fontScale="85000" lnSpcReduction="10000"/>
          </a:bodyPr>
          <a:lstStyle/>
          <a:p>
            <a:r>
              <a:rPr lang="en-US" sz="2400" dirty="0">
                <a:latin typeface="Amasis MT Pro" panose="02040504050005020304" pitchFamily="18" charset="0"/>
              </a:rPr>
              <a:t>Presented by Steve Wright, Deputy County Administrator</a:t>
            </a:r>
          </a:p>
          <a:p>
            <a:r>
              <a:rPr lang="en-US" sz="2400" dirty="0">
                <a:latin typeface="Amasis MT Pro" panose="02040504050005020304" pitchFamily="18" charset="0"/>
              </a:rPr>
              <a:t>For the Spring DAO Meeting-April 19, 2024</a:t>
            </a:r>
          </a:p>
        </p:txBody>
      </p:sp>
      <p:pic>
        <p:nvPicPr>
          <p:cNvPr id="1026" name="Picture 2" descr="Hardcover Lead from the Heart: Transformational Leadership for the 21st Century Book">
            <a:extLst>
              <a:ext uri="{FF2B5EF4-FFF2-40B4-BE49-F238E27FC236}">
                <a16:creationId xmlns:a16="http://schemas.microsoft.com/office/drawing/2014/main" id="{09FDDA35-9DD6-0C95-B6AB-F3EE4A029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957" y="1517009"/>
            <a:ext cx="216217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521015"/>
      </p:ext>
    </p:extLst>
  </p:cSld>
  <p:clrMapOvr>
    <a:masterClrMapping/>
  </p:clrMapOvr>
  <mc:AlternateContent xmlns:mc="http://schemas.openxmlformats.org/markup-compatibility/2006" xmlns:p14="http://schemas.microsoft.com/office/powerpoint/2010/main">
    <mc:Choice Requires="p14">
      <p:transition spd="slow" p14:dur="2000" advTm="40220"/>
    </mc:Choice>
    <mc:Fallback xmlns="">
      <p:transition spd="slow" advTm="402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p:txBody>
          <a:bodyPr/>
          <a:lstStyle/>
          <a:p>
            <a:r>
              <a:rPr lang="en-US" dirty="0">
                <a:latin typeface="Amasis MT Pro" panose="02040504050005020304" pitchFamily="18" charset="0"/>
              </a:rPr>
              <a:t>Lesson 2: To Lead from the Heart, You Must Start with Yourself</a:t>
            </a:r>
          </a:p>
        </p:txBody>
      </p:sp>
      <p:sp>
        <p:nvSpPr>
          <p:cNvPr id="6" name="Content Placeholder 5">
            <a:extLst>
              <a:ext uri="{FF2B5EF4-FFF2-40B4-BE49-F238E27FC236}">
                <a16:creationId xmlns:a16="http://schemas.microsoft.com/office/drawing/2014/main" id="{EB6907AB-CB68-CC3F-C1D0-E449343BC47C}"/>
              </a:ext>
            </a:extLst>
          </p:cNvPr>
          <p:cNvSpPr>
            <a:spLocks noGrp="1"/>
          </p:cNvSpPr>
          <p:nvPr>
            <p:ph idx="1"/>
          </p:nvPr>
        </p:nvSpPr>
        <p:spPr>
          <a:xfrm>
            <a:off x="1103312" y="2052918"/>
            <a:ext cx="9860061" cy="4195481"/>
          </a:xfrm>
        </p:spPr>
        <p:txBody>
          <a:bodyPr>
            <a:normAutofit/>
          </a:bodyPr>
          <a:lstStyle/>
          <a:p>
            <a:pPr marR="0">
              <a:lnSpc>
                <a:spcPct val="107000"/>
              </a:lnSpc>
              <a:spcBef>
                <a:spcPts val="0"/>
              </a:spcBef>
              <a:spcAft>
                <a:spcPts val="800"/>
              </a:spcAft>
              <a:buFont typeface="Arial" panose="020B0604020202020204" pitchFamily="34" charset="0"/>
              <a:buChar char="•"/>
            </a:pPr>
            <a:r>
              <a:rPr lang="en-US" b="1" i="1" kern="100" dirty="0">
                <a:latin typeface="Amasis MT Pro" panose="02040504050005020304" pitchFamily="18" charset="0"/>
                <a:ea typeface="Times New Roman" panose="02020603050405020304" pitchFamily="18" charset="0"/>
                <a:cs typeface="Arial" panose="020B0604020202020204" pitchFamily="34" charset="0"/>
              </a:rPr>
              <a:t>“M</a:t>
            </a:r>
            <a:r>
              <a:rPr lang="en-US" b="1" i="1" kern="100" dirty="0">
                <a:effectLst/>
                <a:latin typeface="Amasis MT Pro" panose="02040504050005020304" pitchFamily="18" charset="0"/>
                <a:ea typeface="Times New Roman" panose="02020603050405020304" pitchFamily="18" charset="0"/>
                <a:cs typeface="Arial" panose="020B0604020202020204" pitchFamily="34" charset="0"/>
              </a:rPr>
              <a:t>anagers who have a high need for control over people and events were 2.5 times more likely to develop heart disease</a:t>
            </a:r>
            <a:r>
              <a:rPr lang="en-US" i="1" kern="100" dirty="0">
                <a:effectLst/>
                <a:latin typeface="Amasis MT Pro" panose="02040504050005020304" pitchFamily="18" charset="0"/>
                <a:ea typeface="Times New Roman" panose="02020603050405020304" pitchFamily="18" charset="0"/>
                <a:cs typeface="Arial" panose="020B0604020202020204" pitchFamily="34" charset="0"/>
              </a:rPr>
              <a:t> by the time they were 50 years old." </a:t>
            </a:r>
          </a:p>
          <a:p>
            <a:pPr marR="0">
              <a:lnSpc>
                <a:spcPct val="107000"/>
              </a:lnSpc>
              <a:spcBef>
                <a:spcPts val="0"/>
              </a:spcBef>
              <a:spcAft>
                <a:spcPts val="800"/>
              </a:spcAft>
              <a:buFont typeface="Arial" panose="020B0604020202020204" pitchFamily="34" charset="0"/>
              <a:buChar char="•"/>
            </a:pPr>
            <a:r>
              <a:rPr lang="en-US" dirty="0">
                <a:effectLst/>
                <a:latin typeface="Amasis MT Pro" panose="02040504050005020304" pitchFamily="18" charset="0"/>
                <a:ea typeface="Calibri" panose="020F0502020204030204" pitchFamily="34" charset="0"/>
                <a:cs typeface="Arial" panose="020B0604020202020204" pitchFamily="34" charset="0"/>
              </a:rPr>
              <a:t>Similarly, the health impacts for those attracted to power are not good, either</a:t>
            </a:r>
          </a:p>
          <a:p>
            <a:pPr lvl="1">
              <a:lnSpc>
                <a:spcPct val="107000"/>
              </a:lnSpc>
              <a:spcBef>
                <a:spcPts val="0"/>
              </a:spcBef>
              <a:spcAft>
                <a:spcPts val="800"/>
              </a:spcAft>
              <a:buFont typeface="Arial" panose="020B0604020202020204" pitchFamily="34" charset="0"/>
              <a:buChar char="•"/>
            </a:pPr>
            <a:r>
              <a:rPr lang="en-US" i="1" kern="100" dirty="0">
                <a:effectLst/>
                <a:latin typeface="Amasis MT Pro" panose="02040504050005020304" pitchFamily="18" charset="0"/>
                <a:ea typeface="Times New Roman" panose="02020603050405020304" pitchFamily="18" charset="0"/>
                <a:cs typeface="Arial" panose="020B0604020202020204" pitchFamily="34" charset="0"/>
              </a:rPr>
              <a:t>"...McClelland discovered that the </a:t>
            </a:r>
            <a:r>
              <a:rPr lang="en-US" b="1" i="1" kern="100" dirty="0">
                <a:effectLst/>
                <a:latin typeface="Amasis MT Pro" panose="02040504050005020304" pitchFamily="18" charset="0"/>
                <a:ea typeface="Times New Roman" panose="02020603050405020304" pitchFamily="18" charset="0"/>
                <a:cs typeface="Arial" panose="020B0604020202020204" pitchFamily="34" charset="0"/>
              </a:rPr>
              <a:t>immune systems of ‘power seekers’ were weaker</a:t>
            </a:r>
            <a:r>
              <a:rPr lang="en-US" i="1" kern="100" dirty="0">
                <a:effectLst/>
                <a:latin typeface="Amasis MT Pro" panose="02040504050005020304" pitchFamily="18" charset="0"/>
                <a:ea typeface="Times New Roman" panose="02020603050405020304" pitchFamily="18" charset="0"/>
                <a:cs typeface="Arial" panose="020B0604020202020204" pitchFamily="34" charset="0"/>
              </a:rPr>
              <a:t> than those who were more empowering.“</a:t>
            </a:r>
            <a:endParaRPr lang="en-US" i="1" kern="100" dirty="0">
              <a:latin typeface="Amasis MT Pro" panose="02040504050005020304" pitchFamily="18" charset="0"/>
              <a:ea typeface="Times New Roman" panose="02020603050405020304" pitchFamily="18" charset="0"/>
              <a:cs typeface="Arial" panose="020B0604020202020204" pitchFamily="34" charset="0"/>
            </a:endParaRPr>
          </a:p>
          <a:p>
            <a:pPr>
              <a:lnSpc>
                <a:spcPct val="107000"/>
              </a:lnSpc>
              <a:spcBef>
                <a:spcPts val="0"/>
              </a:spcBef>
              <a:spcAft>
                <a:spcPts val="800"/>
              </a:spcAft>
              <a:buFont typeface="Arial" panose="020B0604020202020204" pitchFamily="34" charset="0"/>
              <a:buChar char="•"/>
            </a:pPr>
            <a:r>
              <a:rPr lang="en-US" dirty="0">
                <a:effectLst/>
                <a:latin typeface="Amasis MT Pro" panose="02040504050005020304" pitchFamily="18" charset="0"/>
                <a:ea typeface="Calibri" panose="020F0502020204030204" pitchFamily="34" charset="0"/>
                <a:cs typeface="Arial" panose="020B0604020202020204" pitchFamily="34" charset="0"/>
              </a:rPr>
              <a:t>Yet, being controlling also has many downsides for leaders/leadership effectiveness:</a:t>
            </a:r>
            <a:endParaRPr lang="en-US" dirty="0">
              <a:effectLst/>
              <a:latin typeface="Amasis MT Pro" panose="02040504050005020304" pitchFamily="18" charset="0"/>
              <a:ea typeface="Calibri" panose="020F0502020204030204" pitchFamily="34" charset="0"/>
            </a:endParaRPr>
          </a:p>
          <a:p>
            <a:pPr lvl="1" indent="-342900">
              <a:lnSpc>
                <a:spcPct val="107000"/>
              </a:lnSpc>
              <a:spcBef>
                <a:spcPts val="0"/>
              </a:spcBef>
              <a:buSzPts val="1000"/>
              <a:buFont typeface="Symbol" panose="05050102010706020507" pitchFamily="18" charset="2"/>
              <a:buChar char=""/>
              <a:tabLst>
                <a:tab pos="457200" algn="l"/>
              </a:tabLst>
            </a:pPr>
            <a:r>
              <a:rPr lang="en-US" kern="100" dirty="0">
                <a:effectLst/>
                <a:latin typeface="Amasis MT Pro" panose="02040504050005020304" pitchFamily="18" charset="0"/>
                <a:ea typeface="Times New Roman" panose="02020603050405020304" pitchFamily="18" charset="0"/>
                <a:cs typeface="Arial" panose="020B0604020202020204" pitchFamily="34" charset="0"/>
              </a:rPr>
              <a:t>You can smother your team who really want to help. </a:t>
            </a:r>
            <a:endParaRPr lang="en-US" kern="100" dirty="0">
              <a:effectLst/>
              <a:latin typeface="Amasis MT Pro" panose="02040504050005020304" pitchFamily="18" charset="0"/>
              <a:ea typeface="Calibri" panose="020F0502020204030204" pitchFamily="34" charset="0"/>
              <a:cs typeface="Times New Roman" panose="02020603050405020304" pitchFamily="18" charset="0"/>
            </a:endParaRPr>
          </a:p>
          <a:p>
            <a:pPr lvl="1" indent="-342900">
              <a:lnSpc>
                <a:spcPct val="107000"/>
              </a:lnSpc>
              <a:spcBef>
                <a:spcPts val="0"/>
              </a:spcBef>
              <a:buSzPts val="1000"/>
              <a:buFont typeface="Symbol" panose="05050102010706020507" pitchFamily="18" charset="2"/>
              <a:buChar char=""/>
              <a:tabLst>
                <a:tab pos="457200" algn="l"/>
              </a:tabLst>
            </a:pPr>
            <a:r>
              <a:rPr lang="en-US" kern="100" dirty="0">
                <a:effectLst/>
                <a:latin typeface="Amasis MT Pro" panose="02040504050005020304" pitchFamily="18" charset="0"/>
                <a:ea typeface="Times New Roman" panose="02020603050405020304" pitchFamily="18" charset="0"/>
                <a:cs typeface="Arial" panose="020B0604020202020204" pitchFamily="34" charset="0"/>
              </a:rPr>
              <a:t>You can frustrate team members who really have a situation under control.</a:t>
            </a:r>
            <a:endParaRPr lang="en-US" kern="100" dirty="0">
              <a:effectLst/>
              <a:latin typeface="Amasis MT Pro" panose="02040504050005020304" pitchFamily="18" charset="0"/>
              <a:ea typeface="Calibri" panose="020F0502020204030204" pitchFamily="34" charset="0"/>
              <a:cs typeface="Times New Roman" panose="02020603050405020304" pitchFamily="18" charset="0"/>
            </a:endParaRPr>
          </a:p>
          <a:p>
            <a:pPr lvl="1" indent="-342900">
              <a:lnSpc>
                <a:spcPct val="107000"/>
              </a:lnSpc>
              <a:spcBef>
                <a:spcPts val="0"/>
              </a:spcBef>
              <a:buSzPts val="1000"/>
              <a:buFont typeface="Symbol" panose="05050102010706020507" pitchFamily="18" charset="2"/>
              <a:buChar char=""/>
              <a:tabLst>
                <a:tab pos="457200" algn="l"/>
              </a:tabLst>
            </a:pPr>
            <a:r>
              <a:rPr lang="en-US" kern="100" dirty="0">
                <a:effectLst/>
                <a:latin typeface="Amasis MT Pro" panose="02040504050005020304" pitchFamily="18" charset="0"/>
                <a:ea typeface="Times New Roman" panose="02020603050405020304" pitchFamily="18" charset="0"/>
                <a:cs typeface="Arial" panose="020B0604020202020204" pitchFamily="34" charset="0"/>
              </a:rPr>
              <a:t>You can burn *a lot* of extra energy worrying about details that don't really matter.</a:t>
            </a:r>
            <a:endParaRPr lang="en-US" kern="100" dirty="0">
              <a:effectLst/>
              <a:latin typeface="Amasis MT Pro" panose="020405040500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2501401"/>
      </p:ext>
    </p:extLst>
  </p:cSld>
  <p:clrMapOvr>
    <a:masterClrMapping/>
  </p:clrMapOvr>
  <mc:AlternateContent xmlns:mc="http://schemas.openxmlformats.org/markup-compatibility/2006" xmlns:p14="http://schemas.microsoft.com/office/powerpoint/2010/main">
    <mc:Choice Requires="p14">
      <p:transition spd="slow" p14:dur="2000" advTm="66277"/>
    </mc:Choice>
    <mc:Fallback xmlns="">
      <p:transition spd="slow" advTm="6627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p:txBody>
          <a:bodyPr/>
          <a:lstStyle/>
          <a:p>
            <a:r>
              <a:rPr lang="en-US" dirty="0">
                <a:latin typeface="Amasis MT Pro" panose="02040504050005020304" pitchFamily="18" charset="0"/>
              </a:rPr>
              <a:t>Lesson 2: To Lead from the Heart, You Must Start with Yourself</a:t>
            </a:r>
          </a:p>
        </p:txBody>
      </p:sp>
      <p:pic>
        <p:nvPicPr>
          <p:cNvPr id="7" name="Picture 6" descr="A person standing on a rock looking at a mountain range&#10;&#10;Description automatically generated">
            <a:extLst>
              <a:ext uri="{FF2B5EF4-FFF2-40B4-BE49-F238E27FC236}">
                <a16:creationId xmlns:a16="http://schemas.microsoft.com/office/drawing/2014/main" id="{FD36BAAB-AEEF-FF04-283E-12EF936B87D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43250" y="2116800"/>
            <a:ext cx="5905500" cy="4057650"/>
          </a:xfrm>
          <a:prstGeom prst="rect">
            <a:avLst/>
          </a:prstGeom>
          <a:effectLst>
            <a:softEdge rad="50800"/>
          </a:effectLst>
        </p:spPr>
      </p:pic>
    </p:spTree>
    <p:extLst>
      <p:ext uri="{BB962C8B-B14F-4D97-AF65-F5344CB8AC3E}">
        <p14:creationId xmlns:p14="http://schemas.microsoft.com/office/powerpoint/2010/main" val="1574474267"/>
      </p:ext>
    </p:extLst>
  </p:cSld>
  <p:clrMapOvr>
    <a:masterClrMapping/>
  </p:clrMapOvr>
  <mc:AlternateContent xmlns:mc="http://schemas.openxmlformats.org/markup-compatibility/2006" xmlns:p14="http://schemas.microsoft.com/office/powerpoint/2010/main">
    <mc:Choice Requires="p14">
      <p:transition spd="slow" p14:dur="2000" advTm="31029"/>
    </mc:Choice>
    <mc:Fallback xmlns="">
      <p:transition spd="slow" advTm="3102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p:txBody>
          <a:bodyPr/>
          <a:lstStyle/>
          <a:p>
            <a:r>
              <a:rPr lang="en-US" dirty="0">
                <a:latin typeface="Amasis MT Pro" panose="02040504050005020304" pitchFamily="18" charset="0"/>
              </a:rPr>
              <a:t>Lesson 3: Understanding the Hearts of Your Team</a:t>
            </a:r>
          </a:p>
        </p:txBody>
      </p:sp>
      <p:sp>
        <p:nvSpPr>
          <p:cNvPr id="6" name="Content Placeholder 5">
            <a:extLst>
              <a:ext uri="{FF2B5EF4-FFF2-40B4-BE49-F238E27FC236}">
                <a16:creationId xmlns:a16="http://schemas.microsoft.com/office/drawing/2014/main" id="{EB6907AB-CB68-CC3F-C1D0-E449343BC47C}"/>
              </a:ext>
            </a:extLst>
          </p:cNvPr>
          <p:cNvSpPr>
            <a:spLocks noGrp="1"/>
          </p:cNvSpPr>
          <p:nvPr>
            <p:ph idx="1"/>
          </p:nvPr>
        </p:nvSpPr>
        <p:spPr/>
        <p:txBody>
          <a:bodyPr>
            <a:normAutofit/>
          </a:bodyPr>
          <a:lstStyle/>
          <a:p>
            <a:pPr>
              <a:spcBef>
                <a:spcPts val="1200"/>
              </a:spcBef>
              <a:spcAft>
                <a:spcPts val="1200"/>
              </a:spcAft>
              <a:buFont typeface="Arial" panose="020B0604020202020204" pitchFamily="34" charset="0"/>
              <a:buChar char="•"/>
            </a:pPr>
            <a:r>
              <a:rPr lang="en-US" sz="2400" dirty="0">
                <a:latin typeface="Amasis MT Pro" panose="02040504050005020304" pitchFamily="18" charset="0"/>
                <a:ea typeface="Calibri" panose="020F0502020204030204" pitchFamily="34" charset="0"/>
                <a:cs typeface="Arial" panose="020B0604020202020204" pitchFamily="34" charset="0"/>
              </a:rPr>
              <a:t>L</a:t>
            </a:r>
            <a:r>
              <a:rPr lang="en-US" sz="2400" dirty="0">
                <a:effectLst/>
                <a:latin typeface="Amasis MT Pro" panose="02040504050005020304" pitchFamily="18" charset="0"/>
                <a:ea typeface="Calibri" panose="020F0502020204030204" pitchFamily="34" charset="0"/>
                <a:cs typeface="Arial" panose="020B0604020202020204" pitchFamily="34" charset="0"/>
              </a:rPr>
              <a:t>eadership is as much about connecting with the hearts of your team as it is working together to use our rational brains to solve problems and complete tasks. </a:t>
            </a:r>
            <a:endParaRPr lang="en-US" sz="2400" dirty="0">
              <a:latin typeface="Amasis MT Pro" panose="02040504050005020304" pitchFamily="18" charset="0"/>
              <a:ea typeface="Calibri" panose="020F0502020204030204" pitchFamily="34" charset="0"/>
            </a:endParaRPr>
          </a:p>
          <a:p>
            <a:pPr>
              <a:spcBef>
                <a:spcPts val="1200"/>
              </a:spcBef>
              <a:spcAft>
                <a:spcPts val="1200"/>
              </a:spcAft>
              <a:buFont typeface="Arial" panose="020B0604020202020204" pitchFamily="34" charset="0"/>
              <a:buChar char="•"/>
            </a:pPr>
            <a:r>
              <a:rPr lang="en-US" sz="2400" dirty="0">
                <a:effectLst/>
                <a:latin typeface="Amasis MT Pro" panose="02040504050005020304" pitchFamily="18" charset="0"/>
                <a:ea typeface="Calibri" panose="020F0502020204030204" pitchFamily="34" charset="0"/>
                <a:cs typeface="Arial" panose="020B0604020202020204" pitchFamily="34" charset="0"/>
              </a:rPr>
              <a:t>In fact, it is the balance of the rational mind and the emotional heart that brings out the best performance. </a:t>
            </a:r>
            <a:endParaRPr lang="en-US" sz="2400" dirty="0">
              <a:latin typeface="Amasis MT Pro" panose="02040504050005020304" pitchFamily="18" charset="0"/>
              <a:ea typeface="Calibri" panose="020F0502020204030204" pitchFamily="34" charset="0"/>
            </a:endParaRPr>
          </a:p>
          <a:p>
            <a:pPr lvl="1">
              <a:spcBef>
                <a:spcPts val="1200"/>
              </a:spcBef>
              <a:spcAft>
                <a:spcPts val="1200"/>
              </a:spcAft>
              <a:buFont typeface="Arial" panose="020B0604020202020204" pitchFamily="34" charset="0"/>
              <a:buChar char="•"/>
            </a:pPr>
            <a:r>
              <a:rPr lang="en-US" sz="2200" dirty="0">
                <a:effectLst/>
                <a:latin typeface="Amasis MT Pro" panose="02040504050005020304" pitchFamily="18" charset="0"/>
                <a:ea typeface="Calibri" panose="020F0502020204030204" pitchFamily="34" charset="0"/>
                <a:cs typeface="Arial" panose="020B0604020202020204" pitchFamily="34" charset="0"/>
              </a:rPr>
              <a:t>That’s why you must account for how you’re contributing to the hearts of your team and take the right actions to build them up over time.</a:t>
            </a:r>
            <a:r>
              <a:rPr lang="en-US" sz="2200" kern="100" dirty="0">
                <a:effectLst/>
                <a:latin typeface="Amasis MT Pro" panose="02040504050005020304" pitchFamily="18" charset="0"/>
                <a:ea typeface="Times New Roman" panose="02020603050405020304" pitchFamily="18" charset="0"/>
                <a:cs typeface="Arial" panose="020B0604020202020204" pitchFamily="34" charset="0"/>
              </a:rPr>
              <a:t> </a:t>
            </a:r>
            <a:endParaRPr lang="en-US" sz="2200" kern="100" dirty="0">
              <a:effectLst/>
              <a:latin typeface="Amasis MT Pro" panose="020405040500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35816039"/>
      </p:ext>
    </p:extLst>
  </p:cSld>
  <p:clrMapOvr>
    <a:masterClrMapping/>
  </p:clrMapOvr>
  <mc:AlternateContent xmlns:mc="http://schemas.openxmlformats.org/markup-compatibility/2006" xmlns:p14="http://schemas.microsoft.com/office/powerpoint/2010/main">
    <mc:Choice Requires="p14">
      <p:transition spd="slow" p14:dur="2000" advTm="51275"/>
    </mc:Choice>
    <mc:Fallback xmlns="">
      <p:transition spd="slow" advTm="5127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p:txBody>
          <a:bodyPr/>
          <a:lstStyle/>
          <a:p>
            <a:r>
              <a:rPr lang="en-US" dirty="0">
                <a:latin typeface="Amasis MT Pro" panose="02040504050005020304" pitchFamily="18" charset="0"/>
              </a:rPr>
              <a:t>Lesson 3: Understanding the Hearts of Your Team</a:t>
            </a:r>
          </a:p>
        </p:txBody>
      </p:sp>
      <p:sp>
        <p:nvSpPr>
          <p:cNvPr id="4" name="TextBox 3">
            <a:extLst>
              <a:ext uri="{FF2B5EF4-FFF2-40B4-BE49-F238E27FC236}">
                <a16:creationId xmlns:a16="http://schemas.microsoft.com/office/drawing/2014/main" id="{AD5BBA8B-0D9E-6480-08BD-BBCA6FAB5D5E}"/>
              </a:ext>
            </a:extLst>
          </p:cNvPr>
          <p:cNvSpPr txBox="1"/>
          <p:nvPr/>
        </p:nvSpPr>
        <p:spPr>
          <a:xfrm>
            <a:off x="794209" y="2860191"/>
            <a:ext cx="4254041" cy="1077218"/>
          </a:xfrm>
          <a:prstGeom prst="rect">
            <a:avLst/>
          </a:prstGeom>
          <a:noFill/>
        </p:spPr>
        <p:txBody>
          <a:bodyPr wrap="square">
            <a:spAutoFit/>
          </a:bodyPr>
          <a:lstStyle/>
          <a:p>
            <a:pPr marL="0" marR="0">
              <a:spcBef>
                <a:spcPts val="1200"/>
              </a:spcBef>
              <a:spcAft>
                <a:spcPts val="1200"/>
              </a:spcAft>
            </a:pPr>
            <a:r>
              <a:rPr lang="en-US" sz="3200" b="1" dirty="0">
                <a:effectLst/>
                <a:latin typeface="Cambria" panose="02040503050406030204" pitchFamily="18" charset="0"/>
                <a:ea typeface="Calibri" panose="020F0502020204030204" pitchFamily="34" charset="0"/>
                <a:cs typeface="Arial" panose="020B0604020202020204" pitchFamily="34" charset="0"/>
              </a:rPr>
              <a:t>Are you creating emotional currency?</a:t>
            </a:r>
            <a:endParaRPr lang="en-US" dirty="0">
              <a:effectLst/>
              <a:latin typeface="Calibri" panose="020F0502020204030204" pitchFamily="34" charset="0"/>
              <a:ea typeface="Calibri" panose="020F0502020204030204" pitchFamily="34" charset="0"/>
            </a:endParaRPr>
          </a:p>
        </p:txBody>
      </p:sp>
      <p:pic>
        <p:nvPicPr>
          <p:cNvPr id="5" name="Picture 4" descr="Diagram&#10;&#10;Description automatically generated">
            <a:extLst>
              <a:ext uri="{FF2B5EF4-FFF2-40B4-BE49-F238E27FC236}">
                <a16:creationId xmlns:a16="http://schemas.microsoft.com/office/drawing/2014/main" id="{813B329C-9583-73F9-1DA9-D915D73F62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1865603"/>
            <a:ext cx="5856696" cy="4143612"/>
          </a:xfrm>
          <a:prstGeom prst="rect">
            <a:avLst/>
          </a:prstGeom>
          <a:noFill/>
          <a:ln>
            <a:noFill/>
          </a:ln>
        </p:spPr>
      </p:pic>
    </p:spTree>
    <p:extLst>
      <p:ext uri="{BB962C8B-B14F-4D97-AF65-F5344CB8AC3E}">
        <p14:creationId xmlns:p14="http://schemas.microsoft.com/office/powerpoint/2010/main" val="338934253"/>
      </p:ext>
    </p:extLst>
  </p:cSld>
  <p:clrMapOvr>
    <a:masterClrMapping/>
  </p:clrMapOvr>
  <mc:AlternateContent xmlns:mc="http://schemas.openxmlformats.org/markup-compatibility/2006" xmlns:p14="http://schemas.microsoft.com/office/powerpoint/2010/main">
    <mc:Choice Requires="p14">
      <p:transition spd="slow" p14:dur="2000" advTm="55106"/>
    </mc:Choice>
    <mc:Fallback xmlns="">
      <p:transition spd="slow" advTm="5510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p:txBody>
          <a:bodyPr/>
          <a:lstStyle/>
          <a:p>
            <a:r>
              <a:rPr lang="en-US" dirty="0">
                <a:latin typeface="Amasis MT Pro" panose="02040504050005020304" pitchFamily="18" charset="0"/>
              </a:rPr>
              <a:t>Lesson 3: Understanding the Hearts of Your Team</a:t>
            </a:r>
          </a:p>
        </p:txBody>
      </p:sp>
      <p:sp>
        <p:nvSpPr>
          <p:cNvPr id="6" name="TextBox 5">
            <a:extLst>
              <a:ext uri="{FF2B5EF4-FFF2-40B4-BE49-F238E27FC236}">
                <a16:creationId xmlns:a16="http://schemas.microsoft.com/office/drawing/2014/main" id="{FF3B9142-7EFD-970C-E15E-F8EA3E316622}"/>
              </a:ext>
            </a:extLst>
          </p:cNvPr>
          <p:cNvSpPr txBox="1"/>
          <p:nvPr/>
        </p:nvSpPr>
        <p:spPr>
          <a:xfrm>
            <a:off x="876691" y="2487826"/>
            <a:ext cx="9992413" cy="3200876"/>
          </a:xfrm>
          <a:prstGeom prst="rect">
            <a:avLst/>
          </a:prstGeom>
          <a:noFill/>
        </p:spPr>
        <p:txBody>
          <a:bodyPr wrap="square">
            <a:spAutoFit/>
          </a:bodyPr>
          <a:lstStyle/>
          <a:p>
            <a:pPr marL="0" marR="0">
              <a:spcBef>
                <a:spcPts val="1200"/>
              </a:spcBef>
              <a:spcAft>
                <a:spcPts val="1200"/>
              </a:spcAft>
            </a:pPr>
            <a:r>
              <a:rPr lang="en-US" sz="3200" b="1" dirty="0">
                <a:effectLst/>
                <a:latin typeface="Amasis MT Pro" panose="02040504050005020304" pitchFamily="18" charset="0"/>
                <a:ea typeface="Calibri" panose="020F0502020204030204" pitchFamily="34" charset="0"/>
                <a:cs typeface="Arial" panose="020B0604020202020204" pitchFamily="34" charset="0"/>
              </a:rPr>
              <a:t>Employees that feel cared for = The wonder drug.</a:t>
            </a:r>
            <a:endParaRPr lang="en-US" dirty="0">
              <a:effectLst/>
              <a:latin typeface="Amasis MT Pro" panose="02040504050005020304" pitchFamily="18" charset="0"/>
              <a:ea typeface="Calibri" panose="020F0502020204030204" pitchFamily="34" charset="0"/>
            </a:endParaRPr>
          </a:p>
          <a:p>
            <a:r>
              <a:rPr lang="en-US" sz="2000" b="1" i="1" dirty="0">
                <a:effectLst/>
                <a:latin typeface="Amasis MT Pro" panose="02040504050005020304" pitchFamily="18" charset="0"/>
                <a:ea typeface="Times New Roman" panose="02020603050405020304" pitchFamily="18" charset="0"/>
                <a:cs typeface="Arial" panose="020B0604020202020204" pitchFamily="34" charset="0"/>
              </a:rPr>
              <a:t>"High employee engagement and contentment are wonder drugs.</a:t>
            </a:r>
            <a:r>
              <a:rPr lang="en-US" sz="2000" i="1" dirty="0">
                <a:effectLst/>
                <a:latin typeface="Amasis MT Pro" panose="02040504050005020304" pitchFamily="18" charset="0"/>
                <a:ea typeface="Times New Roman" panose="02020603050405020304" pitchFamily="18" charset="0"/>
                <a:cs typeface="Arial" panose="020B0604020202020204" pitchFamily="34" charset="0"/>
              </a:rPr>
              <a:t> They help companies retain and attract greater talent.”</a:t>
            </a:r>
            <a:br>
              <a:rPr lang="en-US" sz="2000" i="1" dirty="0">
                <a:effectLst/>
                <a:latin typeface="Amasis MT Pro" panose="02040504050005020304" pitchFamily="18" charset="0"/>
                <a:ea typeface="Times New Roman" panose="02020603050405020304" pitchFamily="18" charset="0"/>
                <a:cs typeface="Arial" panose="020B0604020202020204" pitchFamily="34" charset="0"/>
              </a:rPr>
            </a:br>
            <a:r>
              <a:rPr lang="en-US" sz="2000" i="1" dirty="0">
                <a:effectLst/>
                <a:latin typeface="Amasis MT Pro" panose="02040504050005020304" pitchFamily="18" charset="0"/>
                <a:ea typeface="Times New Roman" panose="02020603050405020304" pitchFamily="18" charset="0"/>
                <a:cs typeface="Arial" panose="020B0604020202020204" pitchFamily="34" charset="0"/>
              </a:rPr>
              <a:t>​</a:t>
            </a:r>
            <a:br>
              <a:rPr lang="en-US" sz="2000" i="1" dirty="0">
                <a:effectLst/>
                <a:latin typeface="Amasis MT Pro" panose="02040504050005020304" pitchFamily="18" charset="0"/>
                <a:ea typeface="Times New Roman" panose="02020603050405020304" pitchFamily="18" charset="0"/>
                <a:cs typeface="Arial" panose="020B0604020202020204" pitchFamily="34" charset="0"/>
              </a:rPr>
            </a:br>
            <a:r>
              <a:rPr lang="en-US" sz="2000" i="1" dirty="0">
                <a:effectLst/>
                <a:latin typeface="Amasis MT Pro" panose="02040504050005020304" pitchFamily="18" charset="0"/>
                <a:ea typeface="Times New Roman" panose="02020603050405020304" pitchFamily="18" charset="0"/>
                <a:cs typeface="Arial" panose="020B0604020202020204" pitchFamily="34" charset="0"/>
              </a:rPr>
              <a:t>When workers feel cared for, they invest more of themselves into their jobs. They’re inspired to serve customers better. </a:t>
            </a:r>
            <a:r>
              <a:rPr lang="en-US" sz="2000" b="1" i="1" dirty="0">
                <a:effectLst/>
                <a:latin typeface="Amasis MT Pro" panose="02040504050005020304" pitchFamily="18" charset="0"/>
                <a:ea typeface="Times New Roman" panose="02020603050405020304" pitchFamily="18" charset="0"/>
                <a:cs typeface="Arial" panose="020B0604020202020204" pitchFamily="34" charset="0"/>
              </a:rPr>
              <a:t>Because their needs are being met, they instinctively put their heart into work and naturally drive greater returns</a:t>
            </a:r>
            <a:r>
              <a:rPr lang="en-US" sz="2000" i="1" dirty="0">
                <a:effectLst/>
                <a:latin typeface="Amasis MT Pro" panose="02040504050005020304" pitchFamily="18" charset="0"/>
                <a:ea typeface="Times New Roman" panose="02020603050405020304" pitchFamily="18" charset="0"/>
                <a:cs typeface="Arial" panose="020B0604020202020204" pitchFamily="34" charset="0"/>
              </a:rPr>
              <a:t>—for everyone connected to the enterprise. </a:t>
            </a:r>
            <a:br>
              <a:rPr lang="en-US" sz="2000" i="1" dirty="0">
                <a:effectLst/>
                <a:latin typeface="Amasis MT Pro" panose="02040504050005020304" pitchFamily="18" charset="0"/>
                <a:ea typeface="Times New Roman" panose="02020603050405020304" pitchFamily="18" charset="0"/>
                <a:cs typeface="Arial" panose="020B0604020202020204" pitchFamily="34" charset="0"/>
              </a:rPr>
            </a:br>
            <a:endParaRPr lang="en-US" sz="2000" dirty="0">
              <a:latin typeface="Amasis MT Pro" panose="02040504050005020304" pitchFamily="18" charset="0"/>
            </a:endParaRPr>
          </a:p>
        </p:txBody>
      </p:sp>
    </p:spTree>
    <p:extLst>
      <p:ext uri="{BB962C8B-B14F-4D97-AF65-F5344CB8AC3E}">
        <p14:creationId xmlns:p14="http://schemas.microsoft.com/office/powerpoint/2010/main" val="3356679660"/>
      </p:ext>
    </p:extLst>
  </p:cSld>
  <p:clrMapOvr>
    <a:masterClrMapping/>
  </p:clrMapOvr>
  <mc:AlternateContent xmlns:mc="http://schemas.openxmlformats.org/markup-compatibility/2006" xmlns:p14="http://schemas.microsoft.com/office/powerpoint/2010/main">
    <mc:Choice Requires="p14">
      <p:transition spd="slow" p14:dur="2000" advTm="39769"/>
    </mc:Choice>
    <mc:Fallback xmlns="">
      <p:transition spd="slow" advTm="3976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p:txBody>
          <a:bodyPr/>
          <a:lstStyle/>
          <a:p>
            <a:r>
              <a:rPr lang="en-US" dirty="0">
                <a:latin typeface="Amasis MT Pro" panose="02040504050005020304" pitchFamily="18" charset="0"/>
              </a:rPr>
              <a:t>Lesson 3: Understanding the Hearts of Your Team</a:t>
            </a:r>
          </a:p>
        </p:txBody>
      </p:sp>
      <p:pic>
        <p:nvPicPr>
          <p:cNvPr id="3" name="Picture 2" descr="Chart&#10;&#10;Description automatically generated">
            <a:extLst>
              <a:ext uri="{FF2B5EF4-FFF2-40B4-BE49-F238E27FC236}">
                <a16:creationId xmlns:a16="http://schemas.microsoft.com/office/drawing/2014/main" id="{D3064C46-4DFF-F9B2-6493-B58CA4E0CF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4141" y="2152650"/>
            <a:ext cx="8083717" cy="4095750"/>
          </a:xfrm>
          <a:prstGeom prst="rect">
            <a:avLst/>
          </a:prstGeom>
          <a:noFill/>
          <a:ln>
            <a:noFill/>
          </a:ln>
        </p:spPr>
      </p:pic>
    </p:spTree>
    <p:extLst>
      <p:ext uri="{BB962C8B-B14F-4D97-AF65-F5344CB8AC3E}">
        <p14:creationId xmlns:p14="http://schemas.microsoft.com/office/powerpoint/2010/main" val="1084815807"/>
      </p:ext>
    </p:extLst>
  </p:cSld>
  <p:clrMapOvr>
    <a:masterClrMapping/>
  </p:clrMapOvr>
  <mc:AlternateContent xmlns:mc="http://schemas.openxmlformats.org/markup-compatibility/2006" xmlns:p14="http://schemas.microsoft.com/office/powerpoint/2010/main">
    <mc:Choice Requires="p14">
      <p:transition spd="slow" p14:dur="2000" advTm="69475"/>
    </mc:Choice>
    <mc:Fallback xmlns="">
      <p:transition spd="slow" advTm="6947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3600" dirty="0">
                <a:latin typeface="Amasis MT Pro" panose="02040504050005020304" pitchFamily="18" charset="0"/>
              </a:rPr>
              <a:t>Lesson 4: </a:t>
            </a:r>
            <a:r>
              <a:rPr lang="en-US" sz="36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How to Build a Foundation of Working Together from the Heart</a:t>
            </a:r>
            <a:endParaRPr lang="en-US" sz="3600" dirty="0">
              <a:solidFill>
                <a:schemeClr val="tx1"/>
              </a:solidFill>
              <a:latin typeface="Amasis MT Pro" panose="02040504050005020304" pitchFamily="18" charset="0"/>
            </a:endParaRPr>
          </a:p>
        </p:txBody>
      </p:sp>
      <p:sp>
        <p:nvSpPr>
          <p:cNvPr id="6" name="Content Placeholder 5">
            <a:extLst>
              <a:ext uri="{FF2B5EF4-FFF2-40B4-BE49-F238E27FC236}">
                <a16:creationId xmlns:a16="http://schemas.microsoft.com/office/drawing/2014/main" id="{EB6907AB-CB68-CC3F-C1D0-E449343BC47C}"/>
              </a:ext>
            </a:extLst>
          </p:cNvPr>
          <p:cNvSpPr>
            <a:spLocks noGrp="1"/>
          </p:cNvSpPr>
          <p:nvPr>
            <p:ph idx="1"/>
          </p:nvPr>
        </p:nvSpPr>
        <p:spPr>
          <a:xfrm>
            <a:off x="1103312" y="2052918"/>
            <a:ext cx="9940190" cy="4195481"/>
          </a:xfrm>
        </p:spPr>
        <p:txBody>
          <a:bodyPr>
            <a:normAutofit/>
          </a:bodyPr>
          <a:lstStyle/>
          <a:p>
            <a:pPr marL="0" marR="0" indent="0">
              <a:spcBef>
                <a:spcPts val="1200"/>
              </a:spcBef>
              <a:spcAft>
                <a:spcPts val="1200"/>
              </a:spcAft>
              <a:buNone/>
            </a:pPr>
            <a:r>
              <a:rPr lang="en-US" dirty="0">
                <a:effectLst/>
                <a:latin typeface="Amasis MT Pro" panose="02040504050005020304" pitchFamily="18" charset="0"/>
                <a:ea typeface="Calibri" panose="020F0502020204030204" pitchFamily="34" charset="0"/>
                <a:cs typeface="Arial" panose="020B0604020202020204" pitchFamily="34" charset="0"/>
              </a:rPr>
              <a:t>In order for your team to know you care, and to build the trust you need for a high performing team, your team must specifically feel that:</a:t>
            </a:r>
            <a:endParaRPr lang="en-US" dirty="0">
              <a:effectLst/>
              <a:latin typeface="Amasis MT Pro" panose="02040504050005020304" pitchFamily="18" charset="0"/>
              <a:ea typeface="Calibri" panose="020F050202020403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kern="100" dirty="0">
                <a:effectLst/>
                <a:latin typeface="Amasis MT Pro" panose="02040504050005020304" pitchFamily="18" charset="0"/>
                <a:ea typeface="Times New Roman" panose="02020603050405020304" pitchFamily="18" charset="0"/>
                <a:cs typeface="Arial" panose="020B0604020202020204" pitchFamily="34" charset="0"/>
              </a:rPr>
              <a:t>You have their best interests at heart.</a:t>
            </a:r>
            <a:endParaRPr lang="en-US"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kern="100" dirty="0">
                <a:effectLst/>
                <a:latin typeface="Amasis MT Pro" panose="02040504050005020304" pitchFamily="18" charset="0"/>
                <a:ea typeface="Times New Roman" panose="02020603050405020304" pitchFamily="18" charset="0"/>
                <a:cs typeface="Arial" panose="020B0604020202020204" pitchFamily="34" charset="0"/>
              </a:rPr>
              <a:t>If they have a problem, you want to help them.</a:t>
            </a:r>
            <a:endParaRPr lang="en-US"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kern="100" dirty="0">
                <a:effectLst/>
                <a:latin typeface="Amasis MT Pro" panose="02040504050005020304" pitchFamily="18" charset="0"/>
                <a:ea typeface="Times New Roman" panose="02020603050405020304" pitchFamily="18" charset="0"/>
                <a:cs typeface="Arial" panose="020B0604020202020204" pitchFamily="34" charset="0"/>
              </a:rPr>
              <a:t>You understand what's important to them personally</a:t>
            </a:r>
            <a:endParaRPr lang="en-US"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kern="100" dirty="0">
                <a:effectLst/>
                <a:latin typeface="Amasis MT Pro" panose="02040504050005020304" pitchFamily="18" charset="0"/>
                <a:ea typeface="Times New Roman" panose="02020603050405020304" pitchFamily="18" charset="0"/>
                <a:cs typeface="Arial" panose="020B0604020202020204" pitchFamily="34" charset="0"/>
              </a:rPr>
              <a:t>It's safe to ask tough questions, deliver difficult news, and share bold ideas.</a:t>
            </a:r>
            <a:endParaRPr lang="en-US"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kern="100" dirty="0">
                <a:effectLst/>
                <a:latin typeface="Amasis MT Pro" panose="02040504050005020304" pitchFamily="18" charset="0"/>
                <a:ea typeface="Times New Roman" panose="02020603050405020304" pitchFamily="18" charset="0"/>
                <a:cs typeface="Arial" panose="020B0604020202020204" pitchFamily="34" charset="0"/>
              </a:rPr>
              <a:t>When you have bad news, or difficult feedback, you come from a place of positive intent, not attack.</a:t>
            </a:r>
            <a:endParaRPr lang="en-US"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0" marR="0" indent="0">
              <a:spcBef>
                <a:spcPts val="1200"/>
              </a:spcBef>
              <a:spcAft>
                <a:spcPts val="1200"/>
              </a:spcAft>
              <a:buNone/>
            </a:pPr>
            <a:r>
              <a:rPr lang="en-US" dirty="0">
                <a:effectLst/>
                <a:latin typeface="Amasis MT Pro" panose="02040504050005020304" pitchFamily="18" charset="0"/>
                <a:ea typeface="Calibri" panose="020F0502020204030204" pitchFamily="34" charset="0"/>
                <a:cs typeface="Arial" panose="020B0604020202020204" pitchFamily="34" charset="0"/>
              </a:rPr>
              <a:t>When you build this kind of trust, you'll see that many other things become easier and get better with your team. They'll open up to you, help you detect problems sooner, and bring their best work to the table each day.</a:t>
            </a:r>
            <a:r>
              <a:rPr lang="en-US" kern="100" dirty="0">
                <a:effectLst/>
                <a:latin typeface="Amasis MT Pro" panose="02040504050005020304" pitchFamily="18" charset="0"/>
                <a:ea typeface="Times New Roman" panose="02020603050405020304" pitchFamily="18" charset="0"/>
                <a:cs typeface="Arial" panose="020B0604020202020204" pitchFamily="34" charset="0"/>
              </a:rPr>
              <a:t> </a:t>
            </a:r>
            <a:endParaRPr lang="en-US" kern="100" dirty="0">
              <a:effectLst/>
              <a:latin typeface="Amasis MT Pro" panose="020405040500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78636336"/>
      </p:ext>
    </p:extLst>
  </p:cSld>
  <p:clrMapOvr>
    <a:masterClrMapping/>
  </p:clrMapOvr>
  <mc:AlternateContent xmlns:mc="http://schemas.openxmlformats.org/markup-compatibility/2006" xmlns:p14="http://schemas.microsoft.com/office/powerpoint/2010/main">
    <mc:Choice Requires="p14">
      <p:transition spd="slow" p14:dur="2000" advTm="92931"/>
    </mc:Choice>
    <mc:Fallback xmlns="">
      <p:transition spd="slow" advTm="9293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3600" dirty="0">
                <a:latin typeface="Amasis MT Pro" panose="02040504050005020304" pitchFamily="18" charset="0"/>
              </a:rPr>
              <a:t>Lesson 4: </a:t>
            </a:r>
            <a:r>
              <a:rPr lang="en-US" sz="36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How to Build a Foundation of Working Together from the Heart</a:t>
            </a:r>
            <a:endParaRPr lang="en-US" sz="3600" dirty="0">
              <a:solidFill>
                <a:schemeClr val="tx1"/>
              </a:solidFill>
              <a:latin typeface="Amasis MT Pro" panose="02040504050005020304" pitchFamily="18" charset="0"/>
            </a:endParaRPr>
          </a:p>
        </p:txBody>
      </p:sp>
      <p:pic>
        <p:nvPicPr>
          <p:cNvPr id="5" name="Picture 4">
            <a:extLst>
              <a:ext uri="{FF2B5EF4-FFF2-40B4-BE49-F238E27FC236}">
                <a16:creationId xmlns:a16="http://schemas.microsoft.com/office/drawing/2014/main" id="{1CB06D44-1795-25AE-E01A-AE0BD713F3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666" y="1853248"/>
            <a:ext cx="8508668" cy="4481232"/>
          </a:xfrm>
          <a:prstGeom prst="rect">
            <a:avLst/>
          </a:prstGeom>
          <a:noFill/>
          <a:ln>
            <a:noFill/>
          </a:ln>
        </p:spPr>
      </p:pic>
    </p:spTree>
    <p:extLst>
      <p:ext uri="{BB962C8B-B14F-4D97-AF65-F5344CB8AC3E}">
        <p14:creationId xmlns:p14="http://schemas.microsoft.com/office/powerpoint/2010/main" val="3131629487"/>
      </p:ext>
    </p:extLst>
  </p:cSld>
  <p:clrMapOvr>
    <a:masterClrMapping/>
  </p:clrMapOvr>
  <mc:AlternateContent xmlns:mc="http://schemas.openxmlformats.org/markup-compatibility/2006" xmlns:p14="http://schemas.microsoft.com/office/powerpoint/2010/main">
    <mc:Choice Requires="p14">
      <p:transition spd="slow" p14:dur="2000" advTm="42576"/>
    </mc:Choice>
    <mc:Fallback xmlns="">
      <p:transition spd="slow" advTm="4257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8930" y="629266"/>
            <a:ext cx="5616217" cy="1622321"/>
          </a:xfrm>
        </p:spPr>
        <p:txBody>
          <a:bodyPr vert="horz" lIns="91440" tIns="45720" rIns="91440" bIns="45720" rtlCol="0" anchor="t">
            <a:normAutofit/>
          </a:bodyPr>
          <a:lstStyle/>
          <a:p>
            <a:pPr>
              <a:lnSpc>
                <a:spcPct val="90000"/>
              </a:lnSpc>
            </a:pPr>
            <a:r>
              <a:rPr lang="en-US" sz="3600" b="0" i="0" kern="1200" dirty="0">
                <a:solidFill>
                  <a:srgbClr val="EBEBEB"/>
                </a:solidFill>
                <a:latin typeface="Amasis MT Pro" panose="02040504050005020304" pitchFamily="18" charset="0"/>
              </a:rPr>
              <a:t>Lesson 4: </a:t>
            </a:r>
            <a:r>
              <a:rPr lang="en-US" sz="3600" b="0" i="0" kern="1200" dirty="0">
                <a:solidFill>
                  <a:srgbClr val="EBEBEB"/>
                </a:solidFill>
                <a:effectLst/>
                <a:latin typeface="Amasis MT Pro" panose="02040504050005020304" pitchFamily="18" charset="0"/>
              </a:rPr>
              <a:t>How to Build a Foundation of Working Together from the Heart</a:t>
            </a:r>
            <a:endParaRPr lang="en-US" sz="3600" b="0" i="0" kern="1200" dirty="0">
              <a:solidFill>
                <a:srgbClr val="EBEBEB"/>
              </a:solidFill>
              <a:latin typeface="Amasis MT Pro" panose="02040504050005020304" pitchFamily="18" charset="0"/>
            </a:endParaRPr>
          </a:p>
        </p:txBody>
      </p:sp>
      <p:sp>
        <p:nvSpPr>
          <p:cNvPr id="1035"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solidFill>
                <a:srgbClr val="FFFFFF"/>
              </a:solidFill>
            </a:endParaRPr>
          </a:p>
        </p:txBody>
      </p:sp>
      <p:sp useBgFill="1">
        <p:nvSpPr>
          <p:cNvPr id="1037" name="Freeform: Shape 1036">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dirty="0"/>
          </a:p>
        </p:txBody>
      </p:sp>
      <p:pic>
        <p:nvPicPr>
          <p:cNvPr id="1028" name="Picture 4" descr="Psychological safety – the real anchor of teamwork - Thailand Policy Lab">
            <a:extLst>
              <a:ext uri="{FF2B5EF4-FFF2-40B4-BE49-F238E27FC236}">
                <a16:creationId xmlns:a16="http://schemas.microsoft.com/office/drawing/2014/main" id="{98E6D0E8-24EA-17C2-FA33-6F8479E9D5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94847" y="478015"/>
            <a:ext cx="4330428" cy="612074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a:extLst>
              <a:ext uri="{FF2B5EF4-FFF2-40B4-BE49-F238E27FC236}">
                <a16:creationId xmlns:a16="http://schemas.microsoft.com/office/drawing/2014/main" id="{78C0A2FF-0F75-E48F-A40A-20FC270FCF2C}"/>
              </a:ext>
            </a:extLst>
          </p:cNvPr>
          <p:cNvSpPr txBox="1"/>
          <p:nvPr/>
        </p:nvSpPr>
        <p:spPr>
          <a:xfrm>
            <a:off x="648931" y="2713704"/>
            <a:ext cx="5616216" cy="3785419"/>
          </a:xfrm>
          <a:prstGeom prst="rect">
            <a:avLst/>
          </a:prstGeom>
        </p:spPr>
        <p:txBody>
          <a:bodyPr vert="horz" lIns="91440" tIns="45720" rIns="91440" bIns="45720" rtlCol="0">
            <a:normAutofit/>
          </a:bodyPr>
          <a:lstStyle/>
          <a:p>
            <a:pPr marL="0" marR="0">
              <a:spcBef>
                <a:spcPts val="1000"/>
              </a:spcBef>
              <a:buClr>
                <a:schemeClr val="bg2">
                  <a:lumMod val="40000"/>
                  <a:lumOff val="60000"/>
                </a:schemeClr>
              </a:buClr>
              <a:buSzPct val="80000"/>
            </a:pPr>
            <a:r>
              <a:rPr lang="en-US" sz="2800" dirty="0">
                <a:solidFill>
                  <a:schemeClr val="bg1"/>
                </a:solidFill>
                <a:effectLst/>
                <a:latin typeface="Amasis MT Pro" panose="02040504050005020304" pitchFamily="18" charset="0"/>
                <a:ea typeface="+mj-ea"/>
                <a:cs typeface="+mj-cs"/>
              </a:rPr>
              <a:t>The two most important ways managers show they care: </a:t>
            </a:r>
          </a:p>
          <a:p>
            <a:pPr marL="457200" marR="0" indent="-457200">
              <a:spcBef>
                <a:spcPts val="1000"/>
              </a:spcBef>
              <a:buClr>
                <a:schemeClr val="bg2">
                  <a:lumMod val="40000"/>
                  <a:lumOff val="60000"/>
                </a:schemeClr>
              </a:buClr>
              <a:buSzPct val="80000"/>
              <a:buFont typeface="Arial" panose="020B0604020202020204" pitchFamily="34" charset="0"/>
              <a:buChar char="•"/>
            </a:pPr>
            <a:r>
              <a:rPr lang="en-US" sz="2800" dirty="0">
                <a:solidFill>
                  <a:schemeClr val="bg1"/>
                </a:solidFill>
                <a:effectLst/>
                <a:latin typeface="Amasis MT Pro" panose="02040504050005020304" pitchFamily="18" charset="0"/>
                <a:ea typeface="+mj-ea"/>
                <a:cs typeface="+mj-cs"/>
              </a:rPr>
              <a:t>Building Rapport</a:t>
            </a:r>
          </a:p>
          <a:p>
            <a:pPr marL="457200" marR="0" indent="-457200">
              <a:spcBef>
                <a:spcPts val="1000"/>
              </a:spcBef>
              <a:buClr>
                <a:schemeClr val="bg2">
                  <a:lumMod val="40000"/>
                  <a:lumOff val="60000"/>
                </a:schemeClr>
              </a:buClr>
              <a:buSzPct val="80000"/>
              <a:buFont typeface="Arial" panose="020B0604020202020204" pitchFamily="34" charset="0"/>
              <a:buChar char="•"/>
            </a:pPr>
            <a:r>
              <a:rPr lang="en-US" sz="2800" dirty="0">
                <a:solidFill>
                  <a:schemeClr val="bg1"/>
                </a:solidFill>
                <a:effectLst/>
                <a:latin typeface="Amasis MT Pro" panose="02040504050005020304" pitchFamily="18" charset="0"/>
                <a:ea typeface="+mj-ea"/>
                <a:cs typeface="+mj-cs"/>
              </a:rPr>
              <a:t>Creating Psychological Safety</a:t>
            </a:r>
          </a:p>
        </p:txBody>
      </p:sp>
    </p:spTree>
    <p:extLst>
      <p:ext uri="{BB962C8B-B14F-4D97-AF65-F5344CB8AC3E}">
        <p14:creationId xmlns:p14="http://schemas.microsoft.com/office/powerpoint/2010/main" val="1064951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1389"/>
    </mc:Choice>
    <mc:Fallback xmlns="">
      <p:transition spd="slow" advTm="6138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3600" dirty="0">
                <a:latin typeface="Amasis MT Pro" panose="02040504050005020304" pitchFamily="18" charset="0"/>
              </a:rPr>
              <a:t>Lesson 4: </a:t>
            </a:r>
            <a:r>
              <a:rPr lang="en-US" sz="36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How to Build a Foundation of Working Together from the Heart</a:t>
            </a:r>
            <a:endParaRPr lang="en-US" sz="3600" dirty="0">
              <a:solidFill>
                <a:schemeClr val="tx1"/>
              </a:solidFill>
              <a:latin typeface="Amasis MT Pro" panose="02040504050005020304" pitchFamily="18" charset="0"/>
            </a:endParaRPr>
          </a:p>
        </p:txBody>
      </p:sp>
      <p:sp>
        <p:nvSpPr>
          <p:cNvPr id="5" name="TextBox 4">
            <a:extLst>
              <a:ext uri="{FF2B5EF4-FFF2-40B4-BE49-F238E27FC236}">
                <a16:creationId xmlns:a16="http://schemas.microsoft.com/office/drawing/2014/main" id="{49D2D8DF-C1B3-4469-124E-D6807A41EAF7}"/>
              </a:ext>
            </a:extLst>
          </p:cNvPr>
          <p:cNvSpPr txBox="1"/>
          <p:nvPr/>
        </p:nvSpPr>
        <p:spPr>
          <a:xfrm>
            <a:off x="972532" y="1981100"/>
            <a:ext cx="10246936" cy="4208460"/>
          </a:xfrm>
          <a:prstGeom prst="rect">
            <a:avLst/>
          </a:prstGeom>
          <a:noFill/>
        </p:spPr>
        <p:txBody>
          <a:bodyPr wrap="square">
            <a:spAutoFit/>
          </a:bodyPr>
          <a:lstStyle/>
          <a:p>
            <a:pPr marL="0" marR="0">
              <a:spcBef>
                <a:spcPts val="1200"/>
              </a:spcBef>
              <a:spcAft>
                <a:spcPts val="1200"/>
              </a:spcAft>
            </a:pPr>
            <a:r>
              <a:rPr lang="en-US" sz="2800" b="1" dirty="0">
                <a:effectLst/>
                <a:latin typeface="Amasis MT Pro" panose="02040504050005020304" pitchFamily="18" charset="0"/>
                <a:ea typeface="Calibri" panose="020F0502020204030204" pitchFamily="34" charset="0"/>
                <a:cs typeface="Arial" panose="020B0604020202020204" pitchFamily="34" charset="0"/>
              </a:rPr>
              <a:t>Building rapport and trust is about showing you truly care.</a:t>
            </a:r>
            <a:endParaRPr lang="en-US" sz="2000" dirty="0">
              <a:effectLst/>
              <a:latin typeface="Amasis MT Pro" panose="02040504050005020304" pitchFamily="18" charset="0"/>
              <a:ea typeface="Calibri" panose="020F050202020403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If your team believes you care about them and you're approachable</a:t>
            </a: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 they're much more likely to be engaged</a:t>
            </a:r>
            <a:endParaRPr lang="en-US" sz="2400" kern="100" dirty="0">
              <a:latin typeface="Amasis MT Pro" panose="02040504050005020304" pitchFamily="18" charset="0"/>
              <a:ea typeface="Times New Roman" panose="02020603050405020304" pitchFamily="18" charset="0"/>
              <a:cs typeface="Arial" panose="020B0604020202020204" pitchFamily="34" charset="0"/>
            </a:endParaRPr>
          </a:p>
          <a:p>
            <a:pPr marL="800100" lvl="1" indent="-342900">
              <a:lnSpc>
                <a:spcPct val="107000"/>
              </a:lnSpc>
              <a:buSzPts val="1000"/>
              <a:buFont typeface="Symbol" panose="05050102010706020507" pitchFamily="18" charset="2"/>
              <a:buChar char=""/>
              <a:tabLst>
                <a:tab pos="457200" algn="l"/>
              </a:tabLst>
            </a:pP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Greater productivity and profitability</a:t>
            </a:r>
            <a:endParaRPr lang="en-US" sz="2400" kern="100" dirty="0">
              <a:latin typeface="Amasis MT Pro" panose="02040504050005020304" pitchFamily="18" charset="0"/>
              <a:ea typeface="Times New Roman" panose="02020603050405020304" pitchFamily="18" charset="0"/>
              <a:cs typeface="Arial" panose="020B0604020202020204" pitchFamily="34" charset="0"/>
            </a:endParaRPr>
          </a:p>
          <a:p>
            <a:pPr marL="800100" lvl="1" indent="-342900">
              <a:lnSpc>
                <a:spcPct val="107000"/>
              </a:lnSpc>
              <a:buSzPts val="1000"/>
              <a:buFont typeface="Symbol" panose="05050102010706020507" pitchFamily="18" charset="2"/>
              <a:buChar char=""/>
              <a:tabLst>
                <a:tab pos="457200" algn="l"/>
              </a:tabLst>
            </a:pP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Lower turnover and absenteeism.</a:t>
            </a:r>
            <a:endParaRPr lang="en-US" sz="20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When you do things for your team, the power of reciprocity</a:t>
            </a: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 means they're more likely to do things you need, too. </a:t>
            </a:r>
            <a:endParaRPr lang="en-US" sz="20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It's easy to build a better work environment and delight your team</a:t>
            </a: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 when you take time to get to know what they're passionate and interested in, and then occasionally remember to ask about them. </a:t>
            </a:r>
            <a:endParaRPr lang="en-US" sz="2000" kern="100" dirty="0">
              <a:effectLst/>
              <a:latin typeface="Amasis MT Pro" panose="020405040500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2720118"/>
      </p:ext>
    </p:extLst>
  </p:cSld>
  <p:clrMapOvr>
    <a:masterClrMapping/>
  </p:clrMapOvr>
  <mc:AlternateContent xmlns:mc="http://schemas.openxmlformats.org/markup-compatibility/2006" xmlns:p14="http://schemas.microsoft.com/office/powerpoint/2010/main">
    <mc:Choice Requires="p14">
      <p:transition spd="slow" p14:dur="2000" advTm="58632"/>
    </mc:Choice>
    <mc:Fallback xmlns="">
      <p:transition spd="slow" advTm="5863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ADC04-DD9F-A473-F89E-E10046E35AA4}"/>
              </a:ext>
            </a:extLst>
          </p:cNvPr>
          <p:cNvSpPr>
            <a:spLocks noGrp="1"/>
          </p:cNvSpPr>
          <p:nvPr>
            <p:ph type="title"/>
          </p:nvPr>
        </p:nvSpPr>
        <p:spPr>
          <a:xfrm>
            <a:off x="646111" y="284042"/>
            <a:ext cx="9404723" cy="776007"/>
          </a:xfrm>
        </p:spPr>
        <p:txBody>
          <a:bodyPr/>
          <a:lstStyle/>
          <a:p>
            <a:r>
              <a:rPr lang="en-US" dirty="0">
                <a:latin typeface="Amasis MT Pro" panose="02040504050005020304" pitchFamily="18" charset="0"/>
              </a:rPr>
              <a:t>Lessons</a:t>
            </a:r>
            <a:r>
              <a:rPr lang="en-US" dirty="0"/>
              <a:t> </a:t>
            </a:r>
          </a:p>
        </p:txBody>
      </p:sp>
      <p:sp>
        <p:nvSpPr>
          <p:cNvPr id="4" name="Content Placeholder 3">
            <a:extLst>
              <a:ext uri="{FF2B5EF4-FFF2-40B4-BE49-F238E27FC236}">
                <a16:creationId xmlns:a16="http://schemas.microsoft.com/office/drawing/2014/main" id="{B0A9FD89-42E9-4394-E756-6874976FCF49}"/>
              </a:ext>
            </a:extLst>
          </p:cNvPr>
          <p:cNvSpPr>
            <a:spLocks noGrp="1"/>
          </p:cNvSpPr>
          <p:nvPr>
            <p:ph sz="half" idx="1"/>
          </p:nvPr>
        </p:nvSpPr>
        <p:spPr>
          <a:xfrm>
            <a:off x="412948" y="1250818"/>
            <a:ext cx="5326063" cy="5027613"/>
          </a:xfrm>
        </p:spPr>
        <p:txBody>
          <a:bodyPr>
            <a:normAutofit fontScale="70000" lnSpcReduction="20000"/>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200" b="1" kern="100" dirty="0">
                <a:effectLst/>
                <a:latin typeface="Amasis MT Pro" panose="02040504050005020304" pitchFamily="18" charset="0"/>
                <a:ea typeface="Times New Roman" panose="02020603050405020304" pitchFamily="18" charset="0"/>
                <a:cs typeface="Arial" panose="020B0604020202020204" pitchFamily="34" charset="0"/>
              </a:rPr>
              <a:t>Lesson 1: </a:t>
            </a:r>
            <a:r>
              <a:rPr lang="en-US" sz="3200" kern="100" dirty="0">
                <a:effectLst/>
                <a:latin typeface="Amasis MT Pro" panose="02040504050005020304" pitchFamily="18" charset="0"/>
                <a:ea typeface="Times New Roman" panose="02020603050405020304" pitchFamily="18" charset="0"/>
                <a:cs typeface="Arial" panose="020B0604020202020204" pitchFamily="34" charset="0"/>
              </a:rPr>
              <a:t>Why the heart matters in your leadership</a:t>
            </a:r>
            <a:endParaRPr lang="en-US" sz="32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200" b="1" kern="100" dirty="0">
                <a:effectLst/>
                <a:latin typeface="Amasis MT Pro" panose="02040504050005020304" pitchFamily="18" charset="0"/>
                <a:ea typeface="Times New Roman" panose="02020603050405020304" pitchFamily="18" charset="0"/>
                <a:cs typeface="Arial" panose="020B0604020202020204" pitchFamily="34" charset="0"/>
              </a:rPr>
              <a:t>Lesson 2:</a:t>
            </a:r>
            <a:r>
              <a:rPr lang="en-US" sz="3200" kern="100" dirty="0">
                <a:effectLst/>
                <a:latin typeface="Amasis MT Pro" panose="02040504050005020304" pitchFamily="18" charset="0"/>
                <a:ea typeface="Times New Roman" panose="02020603050405020304" pitchFamily="18" charset="0"/>
                <a:cs typeface="Arial" panose="020B0604020202020204" pitchFamily="34" charset="0"/>
              </a:rPr>
              <a:t> The importance of starting within yourself to truly lead from the heart</a:t>
            </a:r>
            <a:endParaRPr lang="en-US" sz="32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200" b="1" kern="100" dirty="0">
                <a:effectLst/>
                <a:latin typeface="Amasis MT Pro" panose="02040504050005020304" pitchFamily="18" charset="0"/>
                <a:ea typeface="Times New Roman" panose="02020603050405020304" pitchFamily="18" charset="0"/>
                <a:cs typeface="Arial" panose="020B0604020202020204" pitchFamily="34" charset="0"/>
              </a:rPr>
              <a:t>Lesson 3:</a:t>
            </a:r>
            <a:r>
              <a:rPr lang="en-US" sz="3200" kern="100" dirty="0">
                <a:effectLst/>
                <a:latin typeface="Amasis MT Pro" panose="02040504050005020304" pitchFamily="18" charset="0"/>
                <a:ea typeface="Times New Roman" panose="02020603050405020304" pitchFamily="18" charset="0"/>
                <a:cs typeface="Arial" panose="020B0604020202020204" pitchFamily="34" charset="0"/>
              </a:rPr>
              <a:t> How the heart impacts your team, and the value of strengths &amp; purpose</a:t>
            </a:r>
            <a:endParaRPr lang="en-US" sz="32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200" b="1" kern="100" dirty="0">
                <a:effectLst/>
                <a:latin typeface="Amasis MT Pro" panose="02040504050005020304" pitchFamily="18" charset="0"/>
                <a:ea typeface="Times New Roman" panose="02020603050405020304" pitchFamily="18" charset="0"/>
                <a:cs typeface="Arial" panose="020B0604020202020204" pitchFamily="34" charset="0"/>
              </a:rPr>
              <a:t>Lesson 4:</a:t>
            </a:r>
            <a:r>
              <a:rPr lang="en-US" sz="3200" kern="100" dirty="0">
                <a:effectLst/>
                <a:latin typeface="Amasis MT Pro" panose="02040504050005020304" pitchFamily="18" charset="0"/>
                <a:ea typeface="Times New Roman" panose="02020603050405020304" pitchFamily="18" charset="0"/>
                <a:cs typeface="Arial" panose="020B0604020202020204" pitchFamily="34" charset="0"/>
              </a:rPr>
              <a:t> Why psychological safety and rapport are foundational to your efforts</a:t>
            </a:r>
            <a:endParaRPr lang="en-US" sz="32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200" b="1" kern="100" dirty="0">
                <a:effectLst/>
                <a:latin typeface="Amasis MT Pro" panose="02040504050005020304" pitchFamily="18" charset="0"/>
                <a:ea typeface="Times New Roman" panose="02020603050405020304" pitchFamily="18" charset="0"/>
                <a:cs typeface="Arial" panose="020B0604020202020204" pitchFamily="34" charset="0"/>
              </a:rPr>
              <a:t>Lesson 5: </a:t>
            </a:r>
            <a:r>
              <a:rPr lang="en-US" sz="3200" kern="100" dirty="0">
                <a:effectLst/>
                <a:latin typeface="Amasis MT Pro" panose="02040504050005020304" pitchFamily="18" charset="0"/>
                <a:ea typeface="Times New Roman" panose="02020603050405020304" pitchFamily="18" charset="0"/>
                <a:cs typeface="Arial" panose="020B0604020202020204" pitchFamily="34" charset="0"/>
              </a:rPr>
              <a:t>How to use your 1 on 1s to consistently lead from the heart</a:t>
            </a:r>
            <a:endParaRPr lang="en-US" sz="32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200" b="1" kern="100" dirty="0">
                <a:effectLst/>
                <a:latin typeface="Amasis MT Pro" panose="02040504050005020304" pitchFamily="18" charset="0"/>
                <a:ea typeface="Times New Roman" panose="02020603050405020304" pitchFamily="18" charset="0"/>
                <a:cs typeface="Arial" panose="020B0604020202020204" pitchFamily="34" charset="0"/>
              </a:rPr>
              <a:t>Lesson 6: </a:t>
            </a:r>
            <a:r>
              <a:rPr lang="en-US" sz="3200" kern="100" dirty="0">
                <a:effectLst/>
                <a:latin typeface="Amasis MT Pro" panose="02040504050005020304" pitchFamily="18" charset="0"/>
                <a:ea typeface="Times New Roman" panose="02020603050405020304" pitchFamily="18" charset="0"/>
                <a:cs typeface="Arial" panose="020B0604020202020204" pitchFamily="34" charset="0"/>
              </a:rPr>
              <a:t>Why praise matters so much</a:t>
            </a:r>
            <a:endParaRPr lang="en-US" sz="3200" kern="100" dirty="0">
              <a:effectLst/>
              <a:latin typeface="Amasis MT Pro" panose="02040504050005020304" pitchFamily="18" charset="0"/>
              <a:ea typeface="Calibri" panose="020F0502020204030204" pitchFamily="34" charset="0"/>
              <a:cs typeface="Times New Roman" panose="02020603050405020304" pitchFamily="18" charset="0"/>
            </a:endParaRPr>
          </a:p>
          <a:p>
            <a:endParaRPr lang="en-US" dirty="0"/>
          </a:p>
        </p:txBody>
      </p:sp>
      <p:sp>
        <p:nvSpPr>
          <p:cNvPr id="5" name="Content Placeholder 4">
            <a:extLst>
              <a:ext uri="{FF2B5EF4-FFF2-40B4-BE49-F238E27FC236}">
                <a16:creationId xmlns:a16="http://schemas.microsoft.com/office/drawing/2014/main" id="{059DA932-B225-BB6B-BAE5-B540147EC7A0}"/>
              </a:ext>
            </a:extLst>
          </p:cNvPr>
          <p:cNvSpPr>
            <a:spLocks noGrp="1"/>
          </p:cNvSpPr>
          <p:nvPr>
            <p:ph sz="half" idx="2"/>
          </p:nvPr>
        </p:nvSpPr>
        <p:spPr>
          <a:xfrm>
            <a:off x="6377004" y="1250818"/>
            <a:ext cx="5549936" cy="5027613"/>
          </a:xfrm>
        </p:spPr>
        <p:txBody>
          <a:bodyPr>
            <a:normAutofit fontScale="70000" lnSpcReduction="20000"/>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200" b="1" kern="100" dirty="0">
                <a:effectLst/>
                <a:latin typeface="Amasis MT Pro" panose="02040504050005020304" pitchFamily="18" charset="0"/>
                <a:ea typeface="Times New Roman" panose="02020603050405020304" pitchFamily="18" charset="0"/>
                <a:cs typeface="Arial" panose="020B0604020202020204" pitchFamily="34" charset="0"/>
              </a:rPr>
              <a:t>Lesson 7: </a:t>
            </a:r>
            <a:r>
              <a:rPr lang="en-US" sz="3200" kern="100" dirty="0">
                <a:effectLst/>
                <a:latin typeface="Amasis MT Pro" panose="02040504050005020304" pitchFamily="18" charset="0"/>
                <a:ea typeface="Times New Roman" panose="02020603050405020304" pitchFamily="18" charset="0"/>
                <a:cs typeface="Arial" panose="020B0604020202020204" pitchFamily="34" charset="0"/>
              </a:rPr>
              <a:t>The many ways to practice praise with your team, so you always know the right approach</a:t>
            </a:r>
            <a:endParaRPr lang="en-US" sz="32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200" b="1" kern="100" dirty="0">
                <a:effectLst/>
                <a:latin typeface="Amasis MT Pro" panose="02040504050005020304" pitchFamily="18" charset="0"/>
                <a:ea typeface="Times New Roman" panose="02020603050405020304" pitchFamily="18" charset="0"/>
                <a:cs typeface="Arial" panose="020B0604020202020204" pitchFamily="34" charset="0"/>
              </a:rPr>
              <a:t>Lesson 8: </a:t>
            </a:r>
            <a:r>
              <a:rPr lang="en-US" sz="3200" kern="100" dirty="0">
                <a:effectLst/>
                <a:latin typeface="Amasis MT Pro" panose="02040504050005020304" pitchFamily="18" charset="0"/>
                <a:ea typeface="Times New Roman" panose="02020603050405020304" pitchFamily="18" charset="0"/>
                <a:cs typeface="Arial" panose="020B0604020202020204" pitchFamily="34" charset="0"/>
              </a:rPr>
              <a:t>How to coach and give feedback from the heart to bring out your team's best</a:t>
            </a:r>
            <a:endParaRPr lang="en-US" sz="32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200" b="1" kern="100" dirty="0">
                <a:effectLst/>
                <a:latin typeface="Amasis MT Pro" panose="02040504050005020304" pitchFamily="18" charset="0"/>
                <a:ea typeface="Times New Roman" panose="02020603050405020304" pitchFamily="18" charset="0"/>
                <a:cs typeface="Arial" panose="020B0604020202020204" pitchFamily="34" charset="0"/>
              </a:rPr>
              <a:t>Lesson 9: </a:t>
            </a:r>
            <a:r>
              <a:rPr lang="en-US" sz="3200" kern="100" dirty="0">
                <a:effectLst/>
                <a:latin typeface="Amasis MT Pro" panose="02040504050005020304" pitchFamily="18" charset="0"/>
                <a:ea typeface="Times New Roman" panose="02020603050405020304" pitchFamily="18" charset="0"/>
                <a:cs typeface="Arial" panose="020B0604020202020204" pitchFamily="34" charset="0"/>
              </a:rPr>
              <a:t>The essential mindsets of abundance, growth, and the psychological powers</a:t>
            </a:r>
            <a:endParaRPr lang="en-US" sz="32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200" b="1" kern="100" dirty="0">
                <a:effectLst/>
                <a:latin typeface="Amasis MT Pro" panose="02040504050005020304" pitchFamily="18" charset="0"/>
                <a:ea typeface="Times New Roman" panose="02020603050405020304" pitchFamily="18" charset="0"/>
                <a:cs typeface="Arial" panose="020B0604020202020204" pitchFamily="34" charset="0"/>
              </a:rPr>
              <a:t>Lesson 10:</a:t>
            </a:r>
            <a:r>
              <a:rPr lang="en-US" sz="3200" kern="100" dirty="0">
                <a:effectLst/>
                <a:latin typeface="Amasis MT Pro" panose="02040504050005020304" pitchFamily="18" charset="0"/>
                <a:ea typeface="Times New Roman" panose="02020603050405020304" pitchFamily="18" charset="0"/>
                <a:cs typeface="Arial" panose="020B0604020202020204" pitchFamily="34" charset="0"/>
              </a:rPr>
              <a:t> How to grow everyone on your team even with limited time &amp; budget</a:t>
            </a:r>
            <a:endParaRPr lang="en-US" sz="32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200" b="1" kern="100" dirty="0">
                <a:effectLst/>
                <a:latin typeface="Amasis MT Pro" panose="02040504050005020304" pitchFamily="18" charset="0"/>
                <a:ea typeface="Times New Roman" panose="02020603050405020304" pitchFamily="18" charset="0"/>
                <a:cs typeface="Arial" panose="020B0604020202020204" pitchFamily="34" charset="0"/>
              </a:rPr>
              <a:t>Lesson 11: </a:t>
            </a:r>
            <a:r>
              <a:rPr lang="en-US" sz="3200" kern="100" dirty="0">
                <a:effectLst/>
                <a:latin typeface="Amasis MT Pro" panose="02040504050005020304" pitchFamily="18" charset="0"/>
                <a:ea typeface="Times New Roman" panose="02020603050405020304" pitchFamily="18" charset="0"/>
                <a:cs typeface="Arial" panose="020B0604020202020204" pitchFamily="34" charset="0"/>
              </a:rPr>
              <a:t>How to hire from the heart to build an amazing team</a:t>
            </a:r>
          </a:p>
          <a:p>
            <a:pPr>
              <a:lnSpc>
                <a:spcPct val="107000"/>
              </a:lnSpc>
              <a:spcBef>
                <a:spcPts val="0"/>
              </a:spcBef>
              <a:buSzPts val="1000"/>
              <a:buFont typeface="Symbol" panose="05050102010706020507" pitchFamily="18" charset="2"/>
              <a:buChar char=""/>
              <a:tabLst>
                <a:tab pos="457200" algn="l"/>
              </a:tabLst>
            </a:pPr>
            <a:r>
              <a:rPr lang="en-US" sz="3200" b="1" kern="100" dirty="0">
                <a:latin typeface="Amasis MT Pro" panose="02040504050005020304" pitchFamily="18" charset="0"/>
                <a:ea typeface="Calibri" panose="020F0502020204030204" pitchFamily="34" charset="0"/>
                <a:cs typeface="Arial" panose="020B0604020202020204" pitchFamily="34" charset="0"/>
              </a:rPr>
              <a:t>Lesson 12</a:t>
            </a:r>
            <a:r>
              <a:rPr lang="en-US" sz="3200" kern="100" dirty="0">
                <a:latin typeface="Amasis MT Pro" panose="02040504050005020304" pitchFamily="18" charset="0"/>
                <a:ea typeface="Calibri" panose="020F0502020204030204" pitchFamily="34" charset="0"/>
                <a:cs typeface="Arial" panose="020B0604020202020204" pitchFamily="34" charset="0"/>
              </a:rPr>
              <a:t>: </a:t>
            </a:r>
            <a:r>
              <a:rPr lang="en-US" sz="3200" dirty="0">
                <a:effectLst/>
                <a:latin typeface="Amasis MT Pro" panose="02040504050005020304" pitchFamily="18" charset="0"/>
                <a:ea typeface="Calibri" panose="020F0502020204030204" pitchFamily="34" charset="0"/>
                <a:cs typeface="Arial" panose="020B0604020202020204" pitchFamily="34" charset="0"/>
              </a:rPr>
              <a:t>Building Lasting Loyalty &amp; Your Legacy as a Leader</a:t>
            </a:r>
            <a:endParaRPr lang="en-US" sz="3200" dirty="0">
              <a:effectLst/>
              <a:latin typeface="Amasis MT Pro" panose="02040504050005020304" pitchFamily="18" charset="0"/>
              <a:ea typeface="Calibri" panose="020F050202020403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3100" kern="100" dirty="0">
              <a:effectLst/>
              <a:latin typeface="Amasis MT Pro" panose="020405040500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04109415"/>
      </p:ext>
    </p:extLst>
  </p:cSld>
  <p:clrMapOvr>
    <a:masterClrMapping/>
  </p:clrMapOvr>
  <mc:AlternateContent xmlns:mc="http://schemas.openxmlformats.org/markup-compatibility/2006" xmlns:p14="http://schemas.microsoft.com/office/powerpoint/2010/main">
    <mc:Choice Requires="p14">
      <p:transition spd="slow" p14:dur="2000" advTm="26580"/>
    </mc:Choice>
    <mc:Fallback xmlns="">
      <p:transition spd="slow" advTm="2658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3600" dirty="0">
                <a:latin typeface="Amasis MT Pro" panose="02040504050005020304" pitchFamily="18" charset="0"/>
              </a:rPr>
              <a:t>Lesson 4: </a:t>
            </a:r>
            <a:r>
              <a:rPr lang="en-US" sz="36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How to Build a Foundation of Working Together from the Heart</a:t>
            </a:r>
            <a:endParaRPr lang="en-US" sz="3600" dirty="0">
              <a:solidFill>
                <a:schemeClr val="tx1"/>
              </a:solidFill>
              <a:latin typeface="Amasis MT Pro" panose="02040504050005020304" pitchFamily="18" charset="0"/>
            </a:endParaRPr>
          </a:p>
        </p:txBody>
      </p:sp>
      <p:sp>
        <p:nvSpPr>
          <p:cNvPr id="5" name="TextBox 4">
            <a:extLst>
              <a:ext uri="{FF2B5EF4-FFF2-40B4-BE49-F238E27FC236}">
                <a16:creationId xmlns:a16="http://schemas.microsoft.com/office/drawing/2014/main" id="{49D2D8DF-C1B3-4469-124E-D6807A41EAF7}"/>
              </a:ext>
            </a:extLst>
          </p:cNvPr>
          <p:cNvSpPr txBox="1"/>
          <p:nvPr/>
        </p:nvSpPr>
        <p:spPr>
          <a:xfrm>
            <a:off x="972532" y="2131929"/>
            <a:ext cx="10246936" cy="3359702"/>
          </a:xfrm>
          <a:prstGeom prst="rect">
            <a:avLst/>
          </a:prstGeom>
          <a:noFill/>
        </p:spPr>
        <p:txBody>
          <a:bodyPr wrap="square">
            <a:spAutoFit/>
          </a:bodyPr>
          <a:lstStyle/>
          <a:p>
            <a:pPr marL="0" marR="0">
              <a:spcBef>
                <a:spcPts val="1200"/>
              </a:spcBef>
              <a:spcAft>
                <a:spcPts val="1200"/>
              </a:spcAft>
            </a:pPr>
            <a:r>
              <a:rPr lang="en-US" sz="2800" dirty="0">
                <a:effectLst/>
                <a:latin typeface="Cambria" panose="02040503050406030204" pitchFamily="18" charset="0"/>
                <a:ea typeface="Calibri" panose="020F0502020204030204" pitchFamily="34" charset="0"/>
                <a:cs typeface="Arial" panose="020B0604020202020204" pitchFamily="34" charset="0"/>
              </a:rPr>
              <a:t>Dr. Amy Edmondson, who is a Harvard Business School professor and has studied psychological safety for decades defines psychological safety as:</a:t>
            </a:r>
            <a:endParaRPr lang="en-US" sz="2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800" i="1" kern="100" dirty="0">
                <a:effectLst/>
                <a:latin typeface="Cambria" panose="02040503050406030204" pitchFamily="18" charset="0"/>
                <a:ea typeface="Times New Roman" panose="02020603050405020304" pitchFamily="18" charset="0"/>
                <a:cs typeface="Arial" panose="020B0604020202020204" pitchFamily="34" charset="0"/>
              </a:rPr>
              <a:t>“</a:t>
            </a:r>
            <a:r>
              <a:rPr lang="en-US" sz="2800" i="1" kern="100" dirty="0">
                <a:latin typeface="Cambria" panose="02040503050406030204" pitchFamily="18" charset="0"/>
                <a:ea typeface="Times New Roman" panose="02020603050405020304" pitchFamily="18" charset="0"/>
                <a:cs typeface="Arial" panose="020B0604020202020204" pitchFamily="34" charset="0"/>
              </a:rPr>
              <a:t>O</a:t>
            </a:r>
            <a:r>
              <a:rPr lang="en-US" sz="2800" i="1" kern="100" dirty="0">
                <a:effectLst/>
                <a:latin typeface="Cambria" panose="02040503050406030204" pitchFamily="18" charset="0"/>
                <a:ea typeface="Times New Roman" panose="02020603050405020304" pitchFamily="18" charset="0"/>
                <a:cs typeface="Arial" panose="020B0604020202020204" pitchFamily="34" charset="0"/>
              </a:rPr>
              <a:t>ne in which people believe they can bring their full self to work. More specifically, </a:t>
            </a:r>
            <a:r>
              <a:rPr lang="en-US" sz="2800" b="1" i="1" kern="100" dirty="0">
                <a:effectLst/>
                <a:latin typeface="Cambria" panose="02040503050406030204" pitchFamily="18" charset="0"/>
                <a:ea typeface="Times New Roman" panose="02020603050405020304" pitchFamily="18" charset="0"/>
                <a:cs typeface="Arial" panose="020B0604020202020204" pitchFamily="34" charset="0"/>
              </a:rPr>
              <a:t>they feel they can speak up and their ideas will be welcome, their questions will be welcome, their concerns will be welcome.</a:t>
            </a:r>
            <a:r>
              <a:rPr lang="en-US" sz="2800" i="1" kern="100" dirty="0">
                <a:effectLst/>
                <a:latin typeface="Cambria" panose="02040503050406030204" pitchFamily="18" charset="0"/>
                <a:ea typeface="Times New Roman" panose="02020603050405020304" pitchFamily="18" charset="0"/>
                <a:cs typeface="Arial" panose="020B0604020202020204" pitchFamily="34" charset="0"/>
              </a:rPr>
              <a:t> It's just a place where my input is valued."</a:t>
            </a:r>
            <a:r>
              <a:rPr lang="en-US" sz="2800" kern="100" dirty="0">
                <a:effectLst/>
                <a:latin typeface="Cambria" panose="02040503050406030204" pitchFamily="18" charset="0"/>
                <a:ea typeface="Times New Roman" panose="02020603050405020304" pitchFamily="18" charset="0"/>
                <a:cs typeface="Arial" panose="020B0604020202020204" pitchFamily="34"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2656430"/>
      </p:ext>
    </p:extLst>
  </p:cSld>
  <p:clrMapOvr>
    <a:masterClrMapping/>
  </p:clrMapOvr>
  <mc:AlternateContent xmlns:mc="http://schemas.openxmlformats.org/markup-compatibility/2006" xmlns:p14="http://schemas.microsoft.com/office/powerpoint/2010/main">
    <mc:Choice Requires="p14">
      <p:transition spd="slow" p14:dur="2000" advTm="51467"/>
    </mc:Choice>
    <mc:Fallback xmlns="">
      <p:transition spd="slow" advTm="5146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376518" y="463476"/>
            <a:ext cx="10585525" cy="1400530"/>
          </a:xfrm>
        </p:spPr>
        <p:txBody>
          <a:bodyPr/>
          <a:lstStyle/>
          <a:p>
            <a:r>
              <a:rPr lang="en-US" sz="3600" dirty="0">
                <a:latin typeface="Amasis MT Pro" panose="02040504050005020304" pitchFamily="18" charset="0"/>
              </a:rPr>
              <a:t>Psychological Safety: An Example from leadership guru Ted Lasso</a:t>
            </a:r>
            <a:endParaRPr lang="en-US" sz="3600" dirty="0">
              <a:solidFill>
                <a:schemeClr val="tx1"/>
              </a:solidFill>
              <a:latin typeface="Amasis MT Pro" panose="02040504050005020304" pitchFamily="18" charset="0"/>
            </a:endParaRPr>
          </a:p>
        </p:txBody>
      </p:sp>
      <p:pic>
        <p:nvPicPr>
          <p:cNvPr id="3" name="Online Media 2" title="Ted Lasso: Nate Pitches Play To Ted">
            <a:hlinkClick r:id="" action="ppaction://media"/>
            <a:extLst>
              <a:ext uri="{FF2B5EF4-FFF2-40B4-BE49-F238E27FC236}">
                <a16:creationId xmlns:a16="http://schemas.microsoft.com/office/drawing/2014/main" id="{C4076A49-99E3-1236-2276-B039D14667DC}"/>
              </a:ext>
            </a:extLst>
          </p:cNvPr>
          <p:cNvPicPr>
            <a:picLocks noRot="1" noChangeAspect="1"/>
          </p:cNvPicPr>
          <p:nvPr>
            <a:videoFile r:link="rId1"/>
          </p:nvPr>
        </p:nvPicPr>
        <p:blipFill>
          <a:blip r:embed="rId4"/>
          <a:stretch>
            <a:fillRect/>
          </a:stretch>
        </p:blipFill>
        <p:spPr>
          <a:xfrm>
            <a:off x="2506532" y="2023697"/>
            <a:ext cx="7388093" cy="4174282"/>
          </a:xfrm>
          <a:prstGeom prst="rect">
            <a:avLst/>
          </a:prstGeom>
        </p:spPr>
      </p:pic>
    </p:spTree>
    <p:extLst>
      <p:ext uri="{BB962C8B-B14F-4D97-AF65-F5344CB8AC3E}">
        <p14:creationId xmlns:p14="http://schemas.microsoft.com/office/powerpoint/2010/main" val="29586064"/>
      </p:ext>
    </p:extLst>
  </p:cSld>
  <p:clrMapOvr>
    <a:masterClrMapping/>
  </p:clrMapOvr>
  <mc:AlternateContent xmlns:mc="http://schemas.openxmlformats.org/markup-compatibility/2006" xmlns:p14="http://schemas.microsoft.com/office/powerpoint/2010/main">
    <mc:Choice Requires="p14">
      <p:transition spd="slow" p14:dur="2000" advTm="51467"/>
    </mc:Choice>
    <mc:Fallback xmlns="">
      <p:transition spd="slow" advTm="514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3600" dirty="0">
                <a:latin typeface="Amasis MT Pro" panose="02040504050005020304" pitchFamily="18" charset="0"/>
              </a:rPr>
              <a:t>Lesson 4: </a:t>
            </a:r>
            <a:r>
              <a:rPr lang="en-US" sz="36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How to Build a Foundation of Working Together from the Heart</a:t>
            </a:r>
            <a:endParaRPr lang="en-US" sz="3600" dirty="0">
              <a:solidFill>
                <a:schemeClr val="tx1"/>
              </a:solidFill>
              <a:latin typeface="Amasis MT Pro" panose="02040504050005020304" pitchFamily="18" charset="0"/>
            </a:endParaRPr>
          </a:p>
        </p:txBody>
      </p:sp>
      <p:sp>
        <p:nvSpPr>
          <p:cNvPr id="5" name="TextBox 4">
            <a:extLst>
              <a:ext uri="{FF2B5EF4-FFF2-40B4-BE49-F238E27FC236}">
                <a16:creationId xmlns:a16="http://schemas.microsoft.com/office/drawing/2014/main" id="{49D2D8DF-C1B3-4469-124E-D6807A41EAF7}"/>
              </a:ext>
            </a:extLst>
          </p:cNvPr>
          <p:cNvSpPr txBox="1"/>
          <p:nvPr/>
        </p:nvSpPr>
        <p:spPr>
          <a:xfrm>
            <a:off x="972532" y="2131929"/>
            <a:ext cx="10246936" cy="5139869"/>
          </a:xfrm>
          <a:prstGeom prst="rect">
            <a:avLst/>
          </a:prstGeom>
          <a:noFill/>
        </p:spPr>
        <p:txBody>
          <a:bodyPr wrap="square">
            <a:spAutoFit/>
          </a:bodyPr>
          <a:lstStyle/>
          <a:p>
            <a:pPr marL="0" marR="0">
              <a:spcBef>
                <a:spcPts val="1200"/>
              </a:spcBef>
              <a:spcAft>
                <a:spcPts val="1200"/>
              </a:spcAft>
            </a:pPr>
            <a:r>
              <a:rPr lang="en-US" sz="2400" b="1" dirty="0">
                <a:effectLst/>
                <a:latin typeface="Amasis MT Pro" panose="02040504050005020304" pitchFamily="18" charset="0"/>
                <a:ea typeface="Calibri" panose="020F0502020204030204" pitchFamily="34" charset="0"/>
                <a:cs typeface="Arial" panose="020B0604020202020204" pitchFamily="34" charset="0"/>
              </a:rPr>
              <a:t>Tactic #1 for managers: </a:t>
            </a:r>
            <a:r>
              <a:rPr lang="en-US" sz="2400" b="1" i="1" dirty="0">
                <a:effectLst/>
                <a:latin typeface="Amasis MT Pro" panose="02040504050005020304" pitchFamily="18" charset="0"/>
                <a:ea typeface="Calibri" panose="020F0502020204030204" pitchFamily="34" charset="0"/>
                <a:cs typeface="Arial" panose="020B0604020202020204" pitchFamily="34" charset="0"/>
              </a:rPr>
              <a:t>Set a shared goal and establish the positive benefits of everyone speaking up.</a:t>
            </a:r>
          </a:p>
          <a:p>
            <a:pPr>
              <a:spcBef>
                <a:spcPts val="1200"/>
              </a:spcBef>
              <a:spcAft>
                <a:spcPts val="1200"/>
              </a:spcAft>
            </a:pPr>
            <a:r>
              <a:rPr lang="en-US" sz="2400" b="1" dirty="0">
                <a:effectLst/>
                <a:latin typeface="Amasis MT Pro" panose="02040504050005020304" pitchFamily="18" charset="0"/>
                <a:ea typeface="Calibri" panose="020F0502020204030204" pitchFamily="34" charset="0"/>
                <a:cs typeface="Arial" panose="020B0604020202020204" pitchFamily="34" charset="0"/>
              </a:rPr>
              <a:t>Tactic #2 for managers: </a:t>
            </a:r>
            <a:r>
              <a:rPr lang="en-US" sz="2400" b="1" i="1" dirty="0">
                <a:effectLst/>
                <a:latin typeface="Amasis MT Pro" panose="02040504050005020304" pitchFamily="18" charset="0"/>
                <a:ea typeface="Calibri" panose="020F0502020204030204" pitchFamily="34" charset="0"/>
                <a:cs typeface="Arial" panose="020B0604020202020204" pitchFamily="34" charset="0"/>
              </a:rPr>
              <a:t>Relieve any fears and make it safe to speak up.  (For example, stop anyone from criticizing ideas unjustly.)</a:t>
            </a:r>
          </a:p>
          <a:p>
            <a:pPr>
              <a:spcBef>
                <a:spcPts val="1200"/>
              </a:spcBef>
              <a:spcAft>
                <a:spcPts val="1200"/>
              </a:spcAft>
            </a:pPr>
            <a:r>
              <a:rPr lang="en-US" sz="2400" b="1" dirty="0">
                <a:effectLst/>
                <a:latin typeface="Amasis MT Pro" panose="02040504050005020304" pitchFamily="18" charset="0"/>
                <a:ea typeface="Calibri" panose="020F0502020204030204" pitchFamily="34" charset="0"/>
                <a:cs typeface="Arial" panose="020B0604020202020204" pitchFamily="34" charset="0"/>
              </a:rPr>
              <a:t>Tactic #3 for managers: </a:t>
            </a:r>
            <a:r>
              <a:rPr lang="en-US" sz="2400" b="1" i="1" dirty="0">
                <a:effectLst/>
                <a:latin typeface="Amasis MT Pro" panose="02040504050005020304" pitchFamily="18" charset="0"/>
                <a:ea typeface="Calibri" panose="020F0502020204030204" pitchFamily="34" charset="0"/>
                <a:cs typeface="Arial" panose="020B0604020202020204" pitchFamily="34" charset="0"/>
              </a:rPr>
              <a:t>Plan ahead and be proactive in your meetings to create a great, psychological safe environment.</a:t>
            </a:r>
          </a:p>
          <a:p>
            <a:pPr>
              <a:spcBef>
                <a:spcPts val="1200"/>
              </a:spcBef>
              <a:spcAft>
                <a:spcPts val="1200"/>
              </a:spcAft>
            </a:pPr>
            <a:r>
              <a:rPr lang="en-US" sz="2400" b="1" dirty="0">
                <a:effectLst/>
                <a:latin typeface="Amasis MT Pro" panose="02040504050005020304" pitchFamily="18" charset="0"/>
                <a:ea typeface="Calibri" panose="020F0502020204030204" pitchFamily="34" charset="0"/>
                <a:cs typeface="Arial" panose="020B0604020202020204" pitchFamily="34" charset="0"/>
              </a:rPr>
              <a:t>Tactic #4 for managers: </a:t>
            </a:r>
            <a:r>
              <a:rPr lang="en-US" sz="2400" b="1" i="1" dirty="0">
                <a:effectLst/>
                <a:latin typeface="Amasis MT Pro" panose="02040504050005020304" pitchFamily="18" charset="0"/>
                <a:ea typeface="Calibri" panose="020F0502020204030204" pitchFamily="34" charset="0"/>
                <a:cs typeface="Arial" panose="020B0604020202020204" pitchFamily="34" charset="0"/>
              </a:rPr>
              <a:t>Demonstrate that you are taking your staff’s feedback and ideas seriously.</a:t>
            </a:r>
            <a:endParaRPr lang="en-US" sz="2400" b="1" i="1" dirty="0">
              <a:effectLst/>
              <a:latin typeface="Amasis MT Pro" panose="02040504050005020304" pitchFamily="18" charset="0"/>
              <a:ea typeface="Calibri" panose="020F0502020204030204" pitchFamily="34" charset="0"/>
            </a:endParaRPr>
          </a:p>
          <a:p>
            <a:pPr>
              <a:spcBef>
                <a:spcPts val="1200"/>
              </a:spcBef>
              <a:spcAft>
                <a:spcPts val="1200"/>
              </a:spcAft>
            </a:pPr>
            <a:endParaRPr lang="en-US" sz="1800" dirty="0">
              <a:effectLst/>
              <a:latin typeface="Calibri" panose="020F0502020204030204" pitchFamily="34" charset="0"/>
              <a:ea typeface="Calibri" panose="020F0502020204030204" pitchFamily="34" charset="0"/>
            </a:endParaRPr>
          </a:p>
          <a:p>
            <a:pPr marL="0" marR="0">
              <a:spcBef>
                <a:spcPts val="1200"/>
              </a:spcBef>
              <a:spcAft>
                <a:spcPts val="1200"/>
              </a:spcAft>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43521675"/>
      </p:ext>
    </p:extLst>
  </p:cSld>
  <p:clrMapOvr>
    <a:masterClrMapping/>
  </p:clrMapOvr>
  <mc:AlternateContent xmlns:mc="http://schemas.openxmlformats.org/markup-compatibility/2006" xmlns:p14="http://schemas.microsoft.com/office/powerpoint/2010/main">
    <mc:Choice Requires="p14">
      <p:transition spd="slow" p14:dur="2000" advTm="71910"/>
    </mc:Choice>
    <mc:Fallback xmlns="">
      <p:transition spd="slow" advTm="7191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5: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Using Your 1 on 1s to Consistently Lead from the Heart</a:t>
            </a:r>
            <a:endParaRPr lang="en-US" sz="4000" dirty="0">
              <a:solidFill>
                <a:schemeClr val="tx1"/>
              </a:solidFill>
              <a:latin typeface="Amasis MT Pro" panose="02040504050005020304" pitchFamily="18" charset="0"/>
            </a:endParaRPr>
          </a:p>
        </p:txBody>
      </p:sp>
      <p:sp>
        <p:nvSpPr>
          <p:cNvPr id="6" name="Content Placeholder 5">
            <a:extLst>
              <a:ext uri="{FF2B5EF4-FFF2-40B4-BE49-F238E27FC236}">
                <a16:creationId xmlns:a16="http://schemas.microsoft.com/office/drawing/2014/main" id="{EB6907AB-CB68-CC3F-C1D0-E449343BC47C}"/>
              </a:ext>
            </a:extLst>
          </p:cNvPr>
          <p:cNvSpPr>
            <a:spLocks noGrp="1"/>
          </p:cNvSpPr>
          <p:nvPr>
            <p:ph idx="1"/>
          </p:nvPr>
        </p:nvSpPr>
        <p:spPr>
          <a:xfrm>
            <a:off x="646111" y="2214376"/>
            <a:ext cx="5335589" cy="3962305"/>
          </a:xfrm>
        </p:spPr>
        <p:txBody>
          <a:bodyPr>
            <a:normAutofit fontScale="92500" lnSpcReduction="20000"/>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100" b="1" kern="100" dirty="0">
                <a:effectLst/>
                <a:latin typeface="Amasis MT Pro" panose="02040504050005020304" pitchFamily="18" charset="0"/>
                <a:ea typeface="Times New Roman" panose="02020603050405020304" pitchFamily="18" charset="0"/>
                <a:cs typeface="Arial" panose="020B0604020202020204" pitchFamily="34" charset="0"/>
              </a:rPr>
              <a:t>Building rapport and maintaining trust</a:t>
            </a:r>
            <a:r>
              <a:rPr lang="en-US" sz="3100" kern="100" dirty="0">
                <a:latin typeface="Amasis MT Pro" panose="02040504050005020304" pitchFamily="18" charset="0"/>
                <a:ea typeface="Times New Roman" panose="02020603050405020304" pitchFamily="18" charset="0"/>
                <a:cs typeface="Arial" panose="020B0604020202020204" pitchFamily="34" charset="0"/>
              </a:rPr>
              <a:t>-Learning about them</a:t>
            </a:r>
            <a:endParaRPr lang="en-US" sz="31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100" b="1" kern="100" dirty="0">
                <a:effectLst/>
                <a:latin typeface="Amasis MT Pro" panose="02040504050005020304" pitchFamily="18" charset="0"/>
                <a:ea typeface="Times New Roman" panose="02020603050405020304" pitchFamily="18" charset="0"/>
                <a:cs typeface="Arial" panose="020B0604020202020204" pitchFamily="34" charset="0"/>
              </a:rPr>
              <a:t>Giving feedback and coaching</a:t>
            </a:r>
            <a:r>
              <a:rPr lang="en-US" sz="3100" kern="100" dirty="0">
                <a:effectLst/>
                <a:latin typeface="Amasis MT Pro" panose="02040504050005020304" pitchFamily="18" charset="0"/>
                <a:ea typeface="Times New Roman" panose="02020603050405020304" pitchFamily="18" charset="0"/>
                <a:cs typeface="Arial" panose="020B0604020202020204" pitchFamily="34" charset="0"/>
              </a:rPr>
              <a:t> to improve their performance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100" b="1" kern="100" dirty="0">
                <a:effectLst/>
                <a:latin typeface="Amasis MT Pro" panose="02040504050005020304" pitchFamily="18" charset="0"/>
                <a:ea typeface="Times New Roman" panose="02020603050405020304" pitchFamily="18" charset="0"/>
                <a:cs typeface="Arial" panose="020B0604020202020204" pitchFamily="34" charset="0"/>
              </a:rPr>
              <a:t>Giving praise</a:t>
            </a:r>
            <a:r>
              <a:rPr lang="en-US" sz="3100" kern="100" dirty="0">
                <a:effectLst/>
                <a:latin typeface="Amasis MT Pro" panose="02040504050005020304" pitchFamily="18" charset="0"/>
                <a:ea typeface="Times New Roman" panose="02020603050405020304" pitchFamily="18" charset="0"/>
                <a:cs typeface="Arial" panose="020B0604020202020204" pitchFamily="34" charset="0"/>
              </a:rPr>
              <a:t> to reward and recognize great efforts </a:t>
            </a:r>
            <a:endParaRPr lang="en-US" sz="3100" i="1" kern="100" dirty="0">
              <a:latin typeface="Amasis MT Pro" panose="02040504050005020304" pitchFamily="18"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100" b="1" kern="100" dirty="0">
                <a:effectLst/>
                <a:latin typeface="Amasis MT Pro" panose="02040504050005020304" pitchFamily="18" charset="0"/>
                <a:ea typeface="Times New Roman" panose="02020603050405020304" pitchFamily="18" charset="0"/>
                <a:cs typeface="Arial" panose="020B0604020202020204" pitchFamily="34" charset="0"/>
              </a:rPr>
              <a:t>Talking about their career </a:t>
            </a:r>
            <a:r>
              <a:rPr lang="en-US" sz="3100" kern="100" dirty="0">
                <a:effectLst/>
                <a:latin typeface="Amasis MT Pro" panose="02040504050005020304" pitchFamily="18" charset="0"/>
                <a:ea typeface="Times New Roman" panose="02020603050405020304" pitchFamily="18" charset="0"/>
                <a:cs typeface="Arial" panose="020B0604020202020204" pitchFamily="34" charset="0"/>
              </a:rPr>
              <a:t>and planning progress </a:t>
            </a:r>
            <a:endParaRPr lang="en-US" sz="3100" kern="100" dirty="0">
              <a:effectLst/>
              <a:latin typeface="Amasis MT Pro" panose="02040504050005020304" pitchFamily="18" charset="0"/>
              <a:ea typeface="Calibri" panose="020F0502020204030204" pitchFamily="34" charset="0"/>
              <a:cs typeface="Times New Roman" panose="02020603050405020304" pitchFamily="18" charset="0"/>
            </a:endParaRPr>
          </a:p>
          <a:p>
            <a:endParaRPr lang="en-US" dirty="0"/>
          </a:p>
        </p:txBody>
      </p:sp>
      <p:pic>
        <p:nvPicPr>
          <p:cNvPr id="2050" name="Picture 2" descr="How to have an effective 1on1, and why is it important?">
            <a:extLst>
              <a:ext uri="{FF2B5EF4-FFF2-40B4-BE49-F238E27FC236}">
                <a16:creationId xmlns:a16="http://schemas.microsoft.com/office/drawing/2014/main" id="{15F407B8-3881-69D3-F525-9821F5FF3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2" y="2291990"/>
            <a:ext cx="5181598" cy="3238499"/>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42037"/>
      </p:ext>
    </p:extLst>
  </p:cSld>
  <p:clrMapOvr>
    <a:masterClrMapping/>
  </p:clrMapOvr>
  <mc:AlternateContent xmlns:mc="http://schemas.openxmlformats.org/markup-compatibility/2006" xmlns:p14="http://schemas.microsoft.com/office/powerpoint/2010/main">
    <mc:Choice Requires="p14">
      <p:transition spd="slow" p14:dur="2000" advTm="125759"/>
    </mc:Choice>
    <mc:Fallback xmlns="">
      <p:transition spd="slow" advTm="12575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600" b="0" i="0" kern="1200" dirty="0">
                <a:solidFill>
                  <a:srgbClr val="EBEBEB"/>
                </a:solidFill>
                <a:latin typeface="Amasis MT Pro" panose="02040504050005020304" pitchFamily="18" charset="0"/>
              </a:rPr>
              <a:t>Lesson 6: </a:t>
            </a:r>
            <a:r>
              <a:rPr lang="en-US" sz="3600" b="0" i="0" kern="1200" dirty="0">
                <a:solidFill>
                  <a:srgbClr val="EBEBEB"/>
                </a:solidFill>
                <a:effectLst/>
                <a:latin typeface="Amasis MT Pro" panose="02040504050005020304" pitchFamily="18" charset="0"/>
              </a:rPr>
              <a:t>The Most Powerful Leadership Practice of All​</a:t>
            </a:r>
            <a:endParaRPr lang="en-US" sz="3600" b="0" i="0" kern="1200" dirty="0">
              <a:solidFill>
                <a:srgbClr val="EBEBEB"/>
              </a:solidFill>
              <a:latin typeface="Amasis MT Pro" panose="02040504050005020304" pitchFamily="18" charset="0"/>
            </a:endParaRPr>
          </a:p>
        </p:txBody>
      </p:sp>
      <p:sp>
        <p:nvSpPr>
          <p:cNvPr id="2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26" name="Freeform: Shape 2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Picture 4">
            <a:extLst>
              <a:ext uri="{FF2B5EF4-FFF2-40B4-BE49-F238E27FC236}">
                <a16:creationId xmlns:a16="http://schemas.microsoft.com/office/drawing/2014/main" id="{122DF3DA-7969-B567-DF50-5A5FA67F07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911260" y="647930"/>
            <a:ext cx="5210175" cy="5562139"/>
          </a:xfrm>
          <a:prstGeom prst="rect">
            <a:avLst/>
          </a:prstGeom>
          <a:noFill/>
          <a:effectLst/>
        </p:spPr>
      </p:pic>
    </p:spTree>
    <p:extLst>
      <p:ext uri="{BB962C8B-B14F-4D97-AF65-F5344CB8AC3E}">
        <p14:creationId xmlns:p14="http://schemas.microsoft.com/office/powerpoint/2010/main" val="2055914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2572"/>
    </mc:Choice>
    <mc:Fallback xmlns="">
      <p:transition spd="slow" advTm="4257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b="0" i="0" kern="1200" dirty="0">
                <a:solidFill>
                  <a:srgbClr val="EBEBEB"/>
                </a:solidFill>
                <a:latin typeface="Amasis MT Pro" panose="02040504050005020304" pitchFamily="18" charset="0"/>
              </a:rPr>
              <a:t>Lesson 6: </a:t>
            </a:r>
            <a:r>
              <a:rPr lang="en-US" sz="4000" b="0" i="0" kern="1200" dirty="0">
                <a:solidFill>
                  <a:srgbClr val="EBEBEB"/>
                </a:solidFill>
                <a:effectLst/>
                <a:latin typeface="Amasis MT Pro" panose="02040504050005020304" pitchFamily="18" charset="0"/>
              </a:rPr>
              <a:t>The Most Powerful Leadership Practice of All​</a:t>
            </a:r>
            <a:br>
              <a:rPr lang="en-US" sz="4000" b="0" i="0" kern="1200" dirty="0">
                <a:solidFill>
                  <a:srgbClr val="EBEBEB"/>
                </a:solidFill>
                <a:effectLst/>
                <a:latin typeface="Amasis MT Pro" panose="02040504050005020304" pitchFamily="18" charset="0"/>
              </a:rPr>
            </a:br>
            <a:endParaRPr lang="en-US" sz="4000" dirty="0">
              <a:solidFill>
                <a:schemeClr val="tx1"/>
              </a:solidFill>
              <a:latin typeface="Amasis MT Pro" panose="02040504050005020304" pitchFamily="18" charset="0"/>
            </a:endParaRPr>
          </a:p>
        </p:txBody>
      </p:sp>
      <p:sp>
        <p:nvSpPr>
          <p:cNvPr id="4" name="Content Placeholder 3">
            <a:extLst>
              <a:ext uri="{FF2B5EF4-FFF2-40B4-BE49-F238E27FC236}">
                <a16:creationId xmlns:a16="http://schemas.microsoft.com/office/drawing/2014/main" id="{F57F59F6-14F9-0C46-A62F-FBD9329A9091}"/>
              </a:ext>
            </a:extLst>
          </p:cNvPr>
          <p:cNvSpPr>
            <a:spLocks noGrp="1"/>
          </p:cNvSpPr>
          <p:nvPr>
            <p:ph idx="1"/>
          </p:nvPr>
        </p:nvSpPr>
        <p:spPr/>
        <p:txBody>
          <a:bodyPr/>
          <a:lstStyle/>
          <a:p>
            <a:pPr marL="0" indent="0">
              <a:buNone/>
            </a:pPr>
            <a:r>
              <a:rPr lang="en-US" sz="2400" b="1" dirty="0">
                <a:latin typeface="Amasis MT Pro" panose="02040504050005020304" pitchFamily="18" charset="0"/>
              </a:rPr>
              <a:t>Five key habits for great recognition:</a:t>
            </a:r>
          </a:p>
          <a:p>
            <a:pPr marL="0" indent="0">
              <a:buNone/>
            </a:pPr>
            <a:r>
              <a:rPr lang="en-US" dirty="0">
                <a:latin typeface="Amasis MT Pro" panose="02040504050005020304" pitchFamily="18" charset="0"/>
              </a:rPr>
              <a:t>1) Give recognition when it is earned.  Don’t set the bar so high, however, that only your most stellar employees will secure recognition. </a:t>
            </a:r>
          </a:p>
          <a:p>
            <a:pPr marL="0" indent="0">
              <a:buNone/>
            </a:pPr>
            <a:r>
              <a:rPr lang="en-US" dirty="0">
                <a:latin typeface="Amasis MT Pro" panose="02040504050005020304" pitchFamily="18" charset="0"/>
              </a:rPr>
              <a:t>2) Never ration recognition when it is earned.  Give it freely.</a:t>
            </a:r>
          </a:p>
          <a:p>
            <a:pPr marL="0" indent="0">
              <a:buNone/>
            </a:pPr>
            <a:r>
              <a:rPr lang="en-US" i="1" kern="100" dirty="0">
                <a:effectLst/>
                <a:latin typeface="Amasis MT Pro" panose="02040504050005020304" pitchFamily="18" charset="0"/>
                <a:ea typeface="Times New Roman" panose="02020603050405020304" pitchFamily="18" charset="0"/>
                <a:cs typeface="Arial" panose="020B0604020202020204" pitchFamily="34" charset="0"/>
              </a:rPr>
              <a:t>	"Not praising it is inherently harmful and choosing to ignore accomplishments in 	the belief that they’re an example of someone “just doing their job” is leadership 	malpractice.​</a:t>
            </a:r>
          </a:p>
          <a:p>
            <a:pPr marL="0" indent="0">
              <a:buNone/>
            </a:pPr>
            <a:r>
              <a:rPr lang="en-US" kern="100" dirty="0">
                <a:latin typeface="Amasis MT Pro" panose="02040504050005020304" pitchFamily="18" charset="0"/>
                <a:cs typeface="Arial" panose="020B0604020202020204" pitchFamily="34" charset="0"/>
              </a:rPr>
              <a:t>3) </a:t>
            </a:r>
            <a:r>
              <a:rPr lang="en-US" dirty="0">
                <a:latin typeface="Amasis MT Pro" panose="02040504050005020304" pitchFamily="18" charset="0"/>
              </a:rPr>
              <a:t>Ensure all recognition is genuine and sincere.</a:t>
            </a:r>
          </a:p>
          <a:p>
            <a:pPr marL="0" indent="0">
              <a:buNone/>
            </a:pPr>
            <a:r>
              <a:rPr lang="en-US" dirty="0">
                <a:latin typeface="Amasis MT Pro" panose="02040504050005020304" pitchFamily="18" charset="0"/>
              </a:rPr>
              <a:t>4) Institutionalize recognition-Make it a ritual</a:t>
            </a:r>
          </a:p>
          <a:p>
            <a:pPr marL="0" indent="0">
              <a:buNone/>
            </a:pPr>
            <a:r>
              <a:rPr lang="en-US" dirty="0">
                <a:latin typeface="Amasis MT Pro" panose="02040504050005020304" pitchFamily="18" charset="0"/>
              </a:rPr>
              <a:t>5) Routinely encourage people as a path to recognition</a:t>
            </a:r>
          </a:p>
          <a:p>
            <a:pPr marL="857250" lvl="1" indent="-457200">
              <a:buAutoNum type="arabicParenR"/>
            </a:pPr>
            <a:endParaRPr lang="en-US" dirty="0"/>
          </a:p>
          <a:p>
            <a:pPr marL="457200" indent="-457200">
              <a:buAutoNum type="arabicParenR"/>
            </a:pPr>
            <a:endParaRPr lang="en-US" dirty="0"/>
          </a:p>
          <a:p>
            <a:pPr marL="457200" indent="-457200">
              <a:buAutoNum type="arabicParenR"/>
            </a:pPr>
            <a:endParaRPr lang="en-US" dirty="0"/>
          </a:p>
        </p:txBody>
      </p:sp>
    </p:spTree>
    <p:extLst>
      <p:ext uri="{BB962C8B-B14F-4D97-AF65-F5344CB8AC3E}">
        <p14:creationId xmlns:p14="http://schemas.microsoft.com/office/powerpoint/2010/main" val="3499780774"/>
      </p:ext>
    </p:extLst>
  </p:cSld>
  <p:clrMapOvr>
    <a:masterClrMapping/>
  </p:clrMapOvr>
  <mc:AlternateContent xmlns:mc="http://schemas.openxmlformats.org/markup-compatibility/2006" xmlns:p14="http://schemas.microsoft.com/office/powerpoint/2010/main">
    <mc:Choice Requires="p14">
      <p:transition spd="slow" p14:dur="2000" advTm="154710"/>
    </mc:Choice>
    <mc:Fallback xmlns="">
      <p:transition spd="slow" advTm="15471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7: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The Many Ways to Practice the Most Powerful Leadership Practice with Your Team</a:t>
            </a:r>
            <a:endParaRPr lang="en-US" sz="4000" dirty="0">
              <a:solidFill>
                <a:schemeClr val="tx1"/>
              </a:solidFill>
              <a:latin typeface="Amasis MT Pro" panose="02040504050005020304" pitchFamily="18" charset="0"/>
            </a:endParaRPr>
          </a:p>
        </p:txBody>
      </p:sp>
      <p:sp>
        <p:nvSpPr>
          <p:cNvPr id="6" name="Content Placeholder 5">
            <a:extLst>
              <a:ext uri="{FF2B5EF4-FFF2-40B4-BE49-F238E27FC236}">
                <a16:creationId xmlns:a16="http://schemas.microsoft.com/office/drawing/2014/main" id="{EB6907AB-CB68-CC3F-C1D0-E449343BC47C}"/>
              </a:ext>
            </a:extLst>
          </p:cNvPr>
          <p:cNvSpPr>
            <a:spLocks noGrp="1"/>
          </p:cNvSpPr>
          <p:nvPr>
            <p:ph idx="1"/>
          </p:nvPr>
        </p:nvSpPr>
        <p:spPr/>
        <p:txBody>
          <a:bodyPr>
            <a:normAutofit/>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100" dirty="0">
                <a:effectLst/>
                <a:latin typeface="Amasis MT Pro" panose="02040504050005020304" pitchFamily="18" charset="0"/>
                <a:ea typeface="Times New Roman" panose="02020603050405020304" pitchFamily="18" charset="0"/>
                <a:cs typeface="Arial" panose="020B0604020202020204" pitchFamily="34" charset="0"/>
              </a:rPr>
              <a:t> </a:t>
            </a:r>
            <a:endParaRPr lang="en-US" sz="1800" kern="100" dirty="0">
              <a:effectLst/>
              <a:latin typeface="Amasis MT Pro" panose="02040504050005020304" pitchFamily="18" charset="0"/>
              <a:ea typeface="Calibri" panose="020F0502020204030204" pitchFamily="34" charset="0"/>
              <a:cs typeface="Times New Roman" panose="02020603050405020304" pitchFamily="18" charset="0"/>
            </a:endParaRPr>
          </a:p>
          <a:p>
            <a:endParaRPr lang="en-US" dirty="0"/>
          </a:p>
        </p:txBody>
      </p:sp>
      <p:pic>
        <p:nvPicPr>
          <p:cNvPr id="3" name="Picture 2">
            <a:extLst>
              <a:ext uri="{FF2B5EF4-FFF2-40B4-BE49-F238E27FC236}">
                <a16:creationId xmlns:a16="http://schemas.microsoft.com/office/drawing/2014/main" id="{F87715BB-51CE-4675-5501-3130130162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2820" y="2348192"/>
            <a:ext cx="7006360" cy="3900207"/>
          </a:xfrm>
          <a:prstGeom prst="rect">
            <a:avLst/>
          </a:prstGeom>
          <a:noFill/>
          <a:ln>
            <a:noFill/>
          </a:ln>
        </p:spPr>
      </p:pic>
    </p:spTree>
    <p:extLst>
      <p:ext uri="{BB962C8B-B14F-4D97-AF65-F5344CB8AC3E}">
        <p14:creationId xmlns:p14="http://schemas.microsoft.com/office/powerpoint/2010/main" val="21943448"/>
      </p:ext>
    </p:extLst>
  </p:cSld>
  <p:clrMapOvr>
    <a:masterClrMapping/>
  </p:clrMapOvr>
  <mc:AlternateContent xmlns:mc="http://schemas.openxmlformats.org/markup-compatibility/2006" xmlns:p14="http://schemas.microsoft.com/office/powerpoint/2010/main">
    <mc:Choice Requires="p14">
      <p:transition spd="slow" p14:dur="2000" advTm="60057"/>
    </mc:Choice>
    <mc:Fallback xmlns="">
      <p:transition spd="slow" advTm="6005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7: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The Many Ways to Practice the Most Powerful Leadership Practice with Your Team</a:t>
            </a:r>
            <a:endParaRPr lang="en-US" sz="4000" dirty="0">
              <a:solidFill>
                <a:schemeClr val="tx1"/>
              </a:solidFill>
              <a:latin typeface="Amasis MT Pro" panose="02040504050005020304" pitchFamily="18" charset="0"/>
            </a:endParaRPr>
          </a:p>
        </p:txBody>
      </p:sp>
      <p:sp>
        <p:nvSpPr>
          <p:cNvPr id="4" name="TextBox 3">
            <a:extLst>
              <a:ext uri="{FF2B5EF4-FFF2-40B4-BE49-F238E27FC236}">
                <a16:creationId xmlns:a16="http://schemas.microsoft.com/office/drawing/2014/main" id="{D31BCD1F-AEA9-18A6-AE0D-F7672DAEB1D3}"/>
              </a:ext>
            </a:extLst>
          </p:cNvPr>
          <p:cNvSpPr txBox="1"/>
          <p:nvPr/>
        </p:nvSpPr>
        <p:spPr>
          <a:xfrm>
            <a:off x="723900" y="2798087"/>
            <a:ext cx="10058400" cy="2677656"/>
          </a:xfrm>
          <a:prstGeom prst="rect">
            <a:avLst/>
          </a:prstGeom>
          <a:noFill/>
        </p:spPr>
        <p:txBody>
          <a:bodyPr wrap="square" rtlCol="0">
            <a:spAutoFit/>
          </a:bodyPr>
          <a:lstStyle/>
          <a:p>
            <a:r>
              <a:rPr lang="en-US" sz="2400" dirty="0">
                <a:latin typeface="Amasis MT Pro" panose="02040504050005020304" pitchFamily="18" charset="0"/>
              </a:rPr>
              <a:t>Effective ways to express praise:</a:t>
            </a:r>
          </a:p>
          <a:p>
            <a:endParaRPr lang="en-US" sz="2400" dirty="0">
              <a:latin typeface="Amasis MT Pro" panose="02040504050005020304" pitchFamily="18" charset="0"/>
            </a:endParaRPr>
          </a:p>
          <a:p>
            <a:pPr marL="342900" indent="-342900">
              <a:buAutoNum type="arabicParenR"/>
            </a:pPr>
            <a:r>
              <a:rPr lang="en-US" sz="2400" dirty="0">
                <a:latin typeface="Amasis MT Pro" panose="02040504050005020304" pitchFamily="18" charset="0"/>
              </a:rPr>
              <a:t>A thoughtful, handwritten note </a:t>
            </a:r>
          </a:p>
          <a:p>
            <a:pPr marL="342900" indent="-342900">
              <a:buFontTx/>
              <a:buAutoNum type="arabicParenR"/>
            </a:pPr>
            <a:r>
              <a:rPr lang="en-US" sz="2400" b="0" dirty="0">
                <a:effectLst/>
                <a:latin typeface="Amasis MT Pro" panose="02040504050005020304" pitchFamily="18" charset="0"/>
                <a:ea typeface="Times New Roman" panose="02020603050405020304" pitchFamily="18" charset="0"/>
                <a:cs typeface="Arial" panose="020B0604020202020204" pitchFamily="34" charset="0"/>
              </a:rPr>
              <a:t>A detailed email or direct message in chat to them</a:t>
            </a:r>
            <a:endParaRPr lang="en-US" sz="2400" b="1" dirty="0">
              <a:effectLst/>
              <a:latin typeface="Amasis MT Pro" panose="02040504050005020304" pitchFamily="18" charset="0"/>
            </a:endParaRPr>
          </a:p>
          <a:p>
            <a:pPr marL="342900" indent="-342900">
              <a:buAutoNum type="arabicParenR"/>
            </a:pPr>
            <a:r>
              <a:rPr lang="en-US" sz="2400" b="0" dirty="0">
                <a:effectLst/>
                <a:latin typeface="Amasis MT Pro" panose="02040504050005020304" pitchFamily="18" charset="0"/>
                <a:ea typeface="Times New Roman" panose="02020603050405020304" pitchFamily="18" charset="0"/>
                <a:cs typeface="Arial" panose="020B0604020202020204" pitchFamily="34" charset="0"/>
              </a:rPr>
              <a:t>Emojis, Gifs, and quick, intentional comments</a:t>
            </a:r>
          </a:p>
          <a:p>
            <a:pPr marL="342900" indent="-342900">
              <a:buAutoNum type="arabicParenR"/>
            </a:pPr>
            <a:r>
              <a:rPr lang="en-US" sz="2400" b="0" dirty="0">
                <a:effectLst/>
                <a:latin typeface="Amasis MT Pro" panose="02040504050005020304" pitchFamily="18" charset="0"/>
                <a:ea typeface="Times New Roman" panose="02020603050405020304" pitchFamily="18" charset="0"/>
                <a:cs typeface="Arial" panose="020B0604020202020204" pitchFamily="34" charset="0"/>
              </a:rPr>
              <a:t>In a meeting or during a group setting</a:t>
            </a:r>
            <a:endParaRPr lang="en-US" sz="2400" dirty="0">
              <a:latin typeface="Amasis MT Pro" panose="02040504050005020304" pitchFamily="18" charset="0"/>
              <a:ea typeface="Times New Roman" panose="02020603050405020304" pitchFamily="18" charset="0"/>
              <a:cs typeface="Arial" panose="020B0604020202020204" pitchFamily="34" charset="0"/>
            </a:endParaRPr>
          </a:p>
          <a:p>
            <a:pPr marL="342900" indent="-342900">
              <a:buAutoNum type="arabicParenR"/>
            </a:pPr>
            <a:r>
              <a:rPr lang="en-US" sz="2400" b="0" dirty="0">
                <a:effectLst/>
                <a:latin typeface="Amasis MT Pro" panose="02040504050005020304" pitchFamily="18" charset="0"/>
                <a:ea typeface="Times New Roman" panose="02020603050405020304" pitchFamily="18" charset="0"/>
                <a:cs typeface="Arial" panose="020B0604020202020204" pitchFamily="34" charset="0"/>
              </a:rPr>
              <a:t>Specific praise in your 1 on 1 with them</a:t>
            </a:r>
            <a:endParaRPr lang="en-US" dirty="0">
              <a:latin typeface="Amasis MT Pro" panose="02040504050005020304" pitchFamily="18" charset="0"/>
            </a:endParaRPr>
          </a:p>
        </p:txBody>
      </p:sp>
      <p:pic>
        <p:nvPicPr>
          <p:cNvPr id="9" name="Picture 8" descr="A close-up of a thank you note&#10;&#10;Description automatically generated">
            <a:extLst>
              <a:ext uri="{FF2B5EF4-FFF2-40B4-BE49-F238E27FC236}">
                <a16:creationId xmlns:a16="http://schemas.microsoft.com/office/drawing/2014/main" id="{5C59C1CC-82F4-FC45-5658-16D3C3ABFA8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13741" y="2676525"/>
            <a:ext cx="4011762" cy="2533650"/>
          </a:xfrm>
          <a:prstGeom prst="rect">
            <a:avLst/>
          </a:prstGeom>
          <a:effectLst>
            <a:softEdge rad="38100"/>
          </a:effectLst>
        </p:spPr>
      </p:pic>
    </p:spTree>
    <p:extLst>
      <p:ext uri="{BB962C8B-B14F-4D97-AF65-F5344CB8AC3E}">
        <p14:creationId xmlns:p14="http://schemas.microsoft.com/office/powerpoint/2010/main" val="1090974096"/>
      </p:ext>
    </p:extLst>
  </p:cSld>
  <p:clrMapOvr>
    <a:masterClrMapping/>
  </p:clrMapOvr>
  <mc:AlternateContent xmlns:mc="http://schemas.openxmlformats.org/markup-compatibility/2006" xmlns:p14="http://schemas.microsoft.com/office/powerpoint/2010/main">
    <mc:Choice Requires="p14">
      <p:transition spd="slow" p14:dur="2000" advTm="51816"/>
    </mc:Choice>
    <mc:Fallback xmlns="">
      <p:transition spd="slow" advTm="5181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8: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How to Coach from the Heart to Bring Out Your Team's Best</a:t>
            </a:r>
            <a:endParaRPr lang="en-US" sz="4000" dirty="0">
              <a:solidFill>
                <a:schemeClr val="tx1"/>
              </a:solidFill>
              <a:latin typeface="Amasis MT Pro" panose="02040504050005020304" pitchFamily="18" charset="0"/>
            </a:endParaRPr>
          </a:p>
        </p:txBody>
      </p:sp>
      <p:pic>
        <p:nvPicPr>
          <p:cNvPr id="3" name="Picture 2" descr="Chart, bar chart&#10;&#10;Description automatically generated">
            <a:extLst>
              <a:ext uri="{FF2B5EF4-FFF2-40B4-BE49-F238E27FC236}">
                <a16:creationId xmlns:a16="http://schemas.microsoft.com/office/drawing/2014/main" id="{3861F1C7-8D6A-6101-7810-5837F767B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1979651"/>
            <a:ext cx="5286375" cy="4268748"/>
          </a:xfrm>
          <a:prstGeom prst="rect">
            <a:avLst/>
          </a:prstGeom>
          <a:noFill/>
          <a:ln>
            <a:noFill/>
          </a:ln>
        </p:spPr>
      </p:pic>
    </p:spTree>
    <p:extLst>
      <p:ext uri="{BB962C8B-B14F-4D97-AF65-F5344CB8AC3E}">
        <p14:creationId xmlns:p14="http://schemas.microsoft.com/office/powerpoint/2010/main" val="2188174680"/>
      </p:ext>
    </p:extLst>
  </p:cSld>
  <p:clrMapOvr>
    <a:masterClrMapping/>
  </p:clrMapOvr>
  <mc:AlternateContent xmlns:mc="http://schemas.openxmlformats.org/markup-compatibility/2006" xmlns:p14="http://schemas.microsoft.com/office/powerpoint/2010/main">
    <mc:Choice Requires="p14">
      <p:transition spd="slow" p14:dur="2000" advTm="83953"/>
    </mc:Choice>
    <mc:Fallback xmlns="">
      <p:transition spd="slow" advTm="8395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8: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How to Coach from the Heart to Bring Out Your Team's Best</a:t>
            </a:r>
            <a:endParaRPr lang="en-US" sz="4000" dirty="0">
              <a:solidFill>
                <a:schemeClr val="tx1"/>
              </a:solidFill>
              <a:latin typeface="Amasis MT Pro" panose="02040504050005020304" pitchFamily="18" charset="0"/>
            </a:endParaRPr>
          </a:p>
        </p:txBody>
      </p:sp>
      <p:pic>
        <p:nvPicPr>
          <p:cNvPr id="4" name="Picture 3" descr="Text&#10;&#10;Description automatically generated">
            <a:extLst>
              <a:ext uri="{FF2B5EF4-FFF2-40B4-BE49-F238E27FC236}">
                <a16:creationId xmlns:a16="http://schemas.microsoft.com/office/drawing/2014/main" id="{BCCB9A2A-3BF6-A18B-6B5D-DC7AD58698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8879" y="2305050"/>
            <a:ext cx="6152295" cy="3886200"/>
          </a:xfrm>
          <a:prstGeom prst="rect">
            <a:avLst/>
          </a:prstGeom>
          <a:noFill/>
          <a:ln>
            <a:noFill/>
          </a:ln>
          <a:effectLst>
            <a:softEdge rad="63500"/>
          </a:effectLst>
        </p:spPr>
      </p:pic>
    </p:spTree>
    <p:extLst>
      <p:ext uri="{BB962C8B-B14F-4D97-AF65-F5344CB8AC3E}">
        <p14:creationId xmlns:p14="http://schemas.microsoft.com/office/powerpoint/2010/main" val="1719385894"/>
      </p:ext>
    </p:extLst>
  </p:cSld>
  <p:clrMapOvr>
    <a:masterClrMapping/>
  </p:clrMapOvr>
  <mc:AlternateContent xmlns:mc="http://schemas.openxmlformats.org/markup-compatibility/2006" xmlns:p14="http://schemas.microsoft.com/office/powerpoint/2010/main">
    <mc:Choice Requires="p14">
      <p:transition spd="slow" p14:dur="2000" advTm="28724"/>
    </mc:Choice>
    <mc:Fallback xmlns="">
      <p:transition spd="slow" advTm="2872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50668" y="629266"/>
            <a:ext cx="6249784" cy="1641986"/>
          </a:xfrm>
        </p:spPr>
        <p:txBody>
          <a:bodyPr>
            <a:normAutofit/>
          </a:bodyPr>
          <a:lstStyle/>
          <a:p>
            <a:r>
              <a:rPr lang="en-US" sz="3900" dirty="0">
                <a:latin typeface="Amasis MT Pro" panose="02040504050005020304" pitchFamily="18" charset="0"/>
              </a:rPr>
              <a:t>Lesson 1: Why the Heart Matters in Your Leadership</a:t>
            </a:r>
          </a:p>
        </p:txBody>
      </p:sp>
      <p:pic>
        <p:nvPicPr>
          <p:cNvPr id="8" name="Picture 7" descr="A person riding an elephant&#10;&#10;Description automatically generated">
            <a:extLst>
              <a:ext uri="{FF2B5EF4-FFF2-40B4-BE49-F238E27FC236}">
                <a16:creationId xmlns:a16="http://schemas.microsoft.com/office/drawing/2014/main" id="{E0099737-F24B-8CAC-EF1D-25088115370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 b="1483"/>
          <a:stretch/>
        </p:blipFill>
        <p:spPr>
          <a:xfrm>
            <a:off x="7548152" y="10"/>
            <a:ext cx="4646658" cy="6857990"/>
          </a:xfrm>
          <a:prstGeom prst="rect">
            <a:avLst/>
          </a:prstGeom>
        </p:spPr>
      </p:pic>
      <p:sp>
        <p:nvSpPr>
          <p:cNvPr id="21" name="Rectangle 20">
            <a:extLst>
              <a:ext uri="{FF2B5EF4-FFF2-40B4-BE49-F238E27FC236}">
                <a16:creationId xmlns:a16="http://schemas.microsoft.com/office/drawing/2014/main" id="{4554089D-779D-46F6-81CB-EA9C1269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Content Placeholder 5">
            <a:extLst>
              <a:ext uri="{FF2B5EF4-FFF2-40B4-BE49-F238E27FC236}">
                <a16:creationId xmlns:a16="http://schemas.microsoft.com/office/drawing/2014/main" id="{EB6907AB-CB68-CC3F-C1D0-E449343BC47C}"/>
              </a:ext>
            </a:extLst>
          </p:cNvPr>
          <p:cNvSpPr>
            <a:spLocks noGrp="1"/>
          </p:cNvSpPr>
          <p:nvPr>
            <p:ph idx="1"/>
          </p:nvPr>
        </p:nvSpPr>
        <p:spPr>
          <a:xfrm>
            <a:off x="650668" y="2438400"/>
            <a:ext cx="6249784" cy="3809999"/>
          </a:xfrm>
        </p:spPr>
        <p:txBody>
          <a:bodyPr>
            <a:normAutofit/>
          </a:bodyPr>
          <a:lstStyle/>
          <a:p>
            <a:pPr marL="0" marR="0" indent="0">
              <a:lnSpc>
                <a:spcPct val="90000"/>
              </a:lnSpc>
              <a:spcBef>
                <a:spcPts val="0"/>
              </a:spcBef>
              <a:spcAft>
                <a:spcPts val="800"/>
              </a:spcAft>
              <a:buNone/>
            </a:pPr>
            <a:r>
              <a:rPr lang="en-US" sz="1600" i="1" kern="100" dirty="0">
                <a:effectLst/>
                <a:latin typeface="Amasis MT Pro" panose="02040504050005020304" pitchFamily="18" charset="0"/>
                <a:ea typeface="Times New Roman" panose="02020603050405020304" pitchFamily="18" charset="0"/>
                <a:cs typeface="Arial" panose="020B0604020202020204" pitchFamily="34" charset="0"/>
              </a:rPr>
              <a:t>"The image I came up with for myself, as I marveled at my weakness [of willpower], was that </a:t>
            </a:r>
            <a:r>
              <a:rPr lang="en-US" sz="1600" b="1" i="1" kern="100" dirty="0">
                <a:effectLst/>
                <a:latin typeface="Amasis MT Pro" panose="02040504050005020304" pitchFamily="18" charset="0"/>
                <a:ea typeface="Times New Roman" panose="02020603050405020304" pitchFamily="18" charset="0"/>
                <a:cs typeface="Arial" panose="020B0604020202020204" pitchFamily="34" charset="0"/>
              </a:rPr>
              <a:t>I was a rider on the back of an elephant.</a:t>
            </a:r>
            <a:br>
              <a:rPr lang="en-US" sz="1600" b="1" i="1" kern="100" dirty="0">
                <a:effectLst/>
                <a:latin typeface="Amasis MT Pro" panose="02040504050005020304" pitchFamily="18" charset="0"/>
                <a:ea typeface="Times New Roman" panose="02020603050405020304" pitchFamily="18" charset="0"/>
                <a:cs typeface="Arial" panose="020B0604020202020204" pitchFamily="34" charset="0"/>
              </a:rPr>
            </a:br>
            <a:r>
              <a:rPr lang="en-US" sz="1600" b="1" i="1" kern="100" dirty="0">
                <a:effectLst/>
                <a:latin typeface="Amasis MT Pro" panose="02040504050005020304" pitchFamily="18" charset="0"/>
                <a:ea typeface="Times New Roman" panose="02020603050405020304" pitchFamily="18" charset="0"/>
                <a:cs typeface="Arial" panose="020B0604020202020204" pitchFamily="34" charset="0"/>
              </a:rPr>
              <a:t>​​</a:t>
            </a:r>
            <a:r>
              <a:rPr lang="en-US" sz="1600" i="1" kern="100" dirty="0">
                <a:effectLst/>
                <a:latin typeface="Amasis MT Pro" panose="02040504050005020304" pitchFamily="18" charset="0"/>
                <a:ea typeface="Times New Roman" panose="02020603050405020304" pitchFamily="18" charset="0"/>
                <a:cs typeface="Arial" panose="020B0604020202020204" pitchFamily="34" charset="0"/>
              </a:rPr>
              <a:t>I'm holding the reins in my hands, and by pulling one way or the other I can tell the elephant to turn, to stop, or to go. I can direct things, but only when the elephant doesn't have desires of his own. </a:t>
            </a:r>
            <a:r>
              <a:rPr lang="en-US" sz="1600" b="1" i="1" kern="100" dirty="0">
                <a:effectLst/>
                <a:latin typeface="Amasis MT Pro" panose="02040504050005020304" pitchFamily="18" charset="0"/>
                <a:ea typeface="Times New Roman" panose="02020603050405020304" pitchFamily="18" charset="0"/>
                <a:cs typeface="Arial" panose="020B0604020202020204" pitchFamily="34" charset="0"/>
              </a:rPr>
              <a:t>When the elephant really wants to do something, I'm no match for him."</a:t>
            </a:r>
            <a:r>
              <a:rPr lang="en-US" sz="1600" kern="100" dirty="0">
                <a:effectLst/>
                <a:latin typeface="Amasis MT Pro" panose="02040504050005020304" pitchFamily="18" charset="0"/>
                <a:ea typeface="Times New Roman" panose="02020603050405020304" pitchFamily="18" charset="0"/>
                <a:cs typeface="Arial" panose="020B0604020202020204" pitchFamily="34" charset="0"/>
              </a:rPr>
              <a:t> </a:t>
            </a:r>
            <a:endParaRPr lang="en-US" sz="16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0" marR="0" indent="0">
              <a:lnSpc>
                <a:spcPct val="90000"/>
              </a:lnSpc>
              <a:spcBef>
                <a:spcPts val="1200"/>
              </a:spcBef>
              <a:spcAft>
                <a:spcPts val="1200"/>
              </a:spcAft>
              <a:buNone/>
            </a:pPr>
            <a:r>
              <a:rPr lang="en-US" b="1" i="1" dirty="0">
                <a:effectLst/>
                <a:latin typeface="Amasis MT Pro" panose="02040504050005020304" pitchFamily="18" charset="0"/>
                <a:ea typeface="Calibri" panose="020F0502020204030204" pitchFamily="34" charset="0"/>
                <a:cs typeface="Arial" panose="020B0604020202020204" pitchFamily="34" charset="0"/>
              </a:rPr>
              <a:t>You, and every person on your team, have an elephant and a rider. </a:t>
            </a:r>
            <a:endParaRPr lang="en-US" b="1" i="1" dirty="0">
              <a:latin typeface="Amasis MT Pro" panose="02040504050005020304" pitchFamily="18" charset="0"/>
              <a:ea typeface="Calibri" panose="020F0502020204030204" pitchFamily="34" charset="0"/>
            </a:endParaRPr>
          </a:p>
          <a:p>
            <a:pPr marL="0" marR="0" indent="0">
              <a:lnSpc>
                <a:spcPct val="90000"/>
              </a:lnSpc>
              <a:spcBef>
                <a:spcPts val="1200"/>
              </a:spcBef>
              <a:spcAft>
                <a:spcPts val="1200"/>
              </a:spcAft>
              <a:buNone/>
            </a:pPr>
            <a:r>
              <a:rPr lang="en-US" sz="1600" dirty="0">
                <a:effectLst/>
                <a:latin typeface="Amasis MT Pro" panose="02040504050005020304" pitchFamily="18" charset="0"/>
                <a:ea typeface="Calibri" panose="020F0502020204030204" pitchFamily="34" charset="0"/>
                <a:cs typeface="Arial" panose="020B0604020202020204" pitchFamily="34" charset="0"/>
              </a:rPr>
              <a:t>The more you can activate your elephants towards your goals, the more likely you are to accomplish them. On the other hand, if your team's emotional elephant is discouraged, depressed, or upset, it's going to be </a:t>
            </a:r>
            <a:r>
              <a:rPr lang="en-US" sz="1600" i="1" dirty="0">
                <a:effectLst/>
                <a:latin typeface="Amasis MT Pro" panose="02040504050005020304" pitchFamily="18" charset="0"/>
                <a:ea typeface="Calibri" panose="020F0502020204030204" pitchFamily="34" charset="0"/>
                <a:cs typeface="Arial" panose="020B0604020202020204" pitchFamily="34" charset="0"/>
              </a:rPr>
              <a:t>very</a:t>
            </a:r>
            <a:r>
              <a:rPr lang="en-US" sz="1600" dirty="0">
                <a:effectLst/>
                <a:latin typeface="Amasis MT Pro" panose="02040504050005020304" pitchFamily="18" charset="0"/>
                <a:ea typeface="Calibri" panose="020F0502020204030204" pitchFamily="34" charset="0"/>
                <a:cs typeface="Arial" panose="020B0604020202020204" pitchFamily="34" charset="0"/>
              </a:rPr>
              <a:t> difficult to get them to reach their goals. </a:t>
            </a:r>
            <a:endParaRPr lang="en-US" sz="1600" dirty="0">
              <a:effectLst/>
              <a:latin typeface="Amasis MT Pro" panose="02040504050005020304" pitchFamily="18" charset="0"/>
              <a:ea typeface="Calibri" panose="020F0502020204030204" pitchFamily="34" charset="0"/>
            </a:endParaRPr>
          </a:p>
          <a:p>
            <a:pPr>
              <a:lnSpc>
                <a:spcPct val="90000"/>
              </a:lnSpc>
            </a:pPr>
            <a:endParaRPr lang="en-US" sz="1600" dirty="0"/>
          </a:p>
        </p:txBody>
      </p:sp>
    </p:spTree>
    <p:extLst>
      <p:ext uri="{BB962C8B-B14F-4D97-AF65-F5344CB8AC3E}">
        <p14:creationId xmlns:p14="http://schemas.microsoft.com/office/powerpoint/2010/main" val="1319896479"/>
      </p:ext>
    </p:extLst>
  </p:cSld>
  <p:clrMapOvr>
    <a:masterClrMapping/>
  </p:clrMapOvr>
  <mc:AlternateContent xmlns:mc="http://schemas.openxmlformats.org/markup-compatibility/2006" xmlns:p14="http://schemas.microsoft.com/office/powerpoint/2010/main">
    <mc:Choice Requires="p14">
      <p:transition spd="slow" p14:dur="2000" advTm="94744"/>
    </mc:Choice>
    <mc:Fallback xmlns="">
      <p:transition spd="slow" advTm="9474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8: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How to Coach from the Heart to Bring Out Your Team's Best</a:t>
            </a:r>
            <a:endParaRPr lang="en-US" sz="4000" dirty="0">
              <a:solidFill>
                <a:schemeClr val="tx1"/>
              </a:solidFill>
              <a:latin typeface="Amasis MT Pro" panose="02040504050005020304" pitchFamily="18" charset="0"/>
            </a:endParaRPr>
          </a:p>
        </p:txBody>
      </p:sp>
      <p:sp>
        <p:nvSpPr>
          <p:cNvPr id="5" name="TextBox 4">
            <a:extLst>
              <a:ext uri="{FF2B5EF4-FFF2-40B4-BE49-F238E27FC236}">
                <a16:creationId xmlns:a16="http://schemas.microsoft.com/office/drawing/2014/main" id="{F8E7B1EA-7830-B28C-33E2-3EF439BA59EA}"/>
              </a:ext>
            </a:extLst>
          </p:cNvPr>
          <p:cNvSpPr txBox="1"/>
          <p:nvPr/>
        </p:nvSpPr>
        <p:spPr>
          <a:xfrm>
            <a:off x="1545995" y="2434109"/>
            <a:ext cx="9436231" cy="4049891"/>
          </a:xfrm>
          <a:prstGeom prst="rect">
            <a:avLst/>
          </a:prstGeom>
          <a:noFill/>
        </p:spPr>
        <p:txBody>
          <a:bodyPr wrap="square">
            <a:spAutoFit/>
          </a:bodyPr>
          <a:lstStyle/>
          <a:p>
            <a:pPr marL="0" marR="0">
              <a:spcBef>
                <a:spcPts val="1200"/>
              </a:spcBef>
              <a:spcAft>
                <a:spcPts val="1200"/>
              </a:spcAft>
            </a:pPr>
            <a:r>
              <a:rPr lang="en-US" sz="2800" dirty="0">
                <a:effectLst/>
                <a:latin typeface="Amasis MT Pro" panose="02040504050005020304" pitchFamily="18" charset="0"/>
                <a:ea typeface="Calibri" panose="020F0502020204030204" pitchFamily="34" charset="0"/>
                <a:cs typeface="Arial" panose="020B0604020202020204" pitchFamily="34" charset="0"/>
              </a:rPr>
              <a:t>Gallup's Chief Scientist of Workplace &amp; Wellbeing, Jim Harter:</a:t>
            </a:r>
            <a:endParaRPr lang="en-US" sz="2400" dirty="0">
              <a:effectLst/>
              <a:latin typeface="Amasis MT Pro" panose="02040504050005020304" pitchFamily="18" charset="0"/>
              <a:ea typeface="Calibri" panose="020F0502020204030204" pitchFamily="34" charset="0"/>
            </a:endParaRPr>
          </a:p>
          <a:p>
            <a:pPr marL="0" marR="0">
              <a:lnSpc>
                <a:spcPct val="107000"/>
              </a:lnSpc>
              <a:spcBef>
                <a:spcPts val="0"/>
              </a:spcBef>
              <a:spcAft>
                <a:spcPts val="800"/>
              </a:spcAft>
            </a:pPr>
            <a:r>
              <a:rPr lang="en-US" sz="2800" b="1" i="1" kern="100" dirty="0">
                <a:effectLst/>
                <a:latin typeface="Amasis MT Pro" panose="02040504050005020304" pitchFamily="18" charset="0"/>
                <a:ea typeface="Times New Roman" panose="02020603050405020304" pitchFamily="18" charset="0"/>
                <a:cs typeface="Arial" panose="020B0604020202020204" pitchFamily="34" charset="0"/>
              </a:rPr>
              <a:t>“Coaches drive performance by being approachable</a:t>
            </a:r>
            <a:r>
              <a:rPr lang="en-US" sz="2800" i="1" kern="100" dirty="0">
                <a:effectLst/>
                <a:latin typeface="Amasis MT Pro" panose="02040504050005020304" pitchFamily="18" charset="0"/>
                <a:ea typeface="Times New Roman" panose="02020603050405020304" pitchFamily="18" charset="0"/>
                <a:cs typeface="Arial" panose="020B0604020202020204" pitchFamily="34" charset="0"/>
              </a:rPr>
              <a:t> human beings. They get to know people as a whole person. </a:t>
            </a:r>
            <a:r>
              <a:rPr lang="en-US" sz="2800" b="1" i="1" kern="100" dirty="0">
                <a:effectLst/>
                <a:latin typeface="Amasis MT Pro" panose="02040504050005020304" pitchFamily="18" charset="0"/>
                <a:ea typeface="Times New Roman" panose="02020603050405020304" pitchFamily="18" charset="0"/>
                <a:cs typeface="Arial" panose="020B0604020202020204" pitchFamily="34" charset="0"/>
              </a:rPr>
              <a:t>They discover what they’re best at, mentor their growth, and provide ongoing feedback</a:t>
            </a:r>
            <a:r>
              <a:rPr lang="en-US" sz="2800" i="1" kern="100" dirty="0">
                <a:effectLst/>
                <a:latin typeface="Amasis MT Pro" panose="02040504050005020304" pitchFamily="18" charset="0"/>
                <a:ea typeface="Times New Roman" panose="02020603050405020304" pitchFamily="18" charset="0"/>
                <a:cs typeface="Arial" panose="020B0604020202020204" pitchFamily="34" charset="0"/>
              </a:rPr>
              <a:t>. They’re advocates.”</a:t>
            </a:r>
            <a:r>
              <a:rPr lang="en-US" sz="2800" kern="100" dirty="0">
                <a:effectLst/>
                <a:latin typeface="Amasis MT Pro" panose="02040504050005020304" pitchFamily="18" charset="0"/>
                <a:ea typeface="Times New Roman" panose="02020603050405020304" pitchFamily="18" charset="0"/>
                <a:cs typeface="Arial" panose="020B0604020202020204" pitchFamily="34" charset="0"/>
              </a:rPr>
              <a:t> </a:t>
            </a:r>
          </a:p>
          <a:p>
            <a:pPr marL="0" marR="0">
              <a:lnSpc>
                <a:spcPct val="107000"/>
              </a:lnSpc>
              <a:spcBef>
                <a:spcPts val="0"/>
              </a:spcBef>
              <a:spcAft>
                <a:spcPts val="800"/>
              </a:spcAft>
            </a:pPr>
            <a:endParaRPr lang="en-US" sz="2800" kern="100" dirty="0">
              <a:latin typeface="Amasis MT Pro" panose="0204050405000502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800" kern="100" dirty="0">
                <a:effectLst/>
                <a:latin typeface="Amasis MT Pro" panose="02040504050005020304" pitchFamily="18" charset="0"/>
                <a:ea typeface="Calibri" panose="020F0502020204030204" pitchFamily="34" charset="0"/>
                <a:cs typeface="Arial" panose="020B0604020202020204" pitchFamily="34" charset="0"/>
              </a:rPr>
              <a:t>An effective coaching method is </a:t>
            </a:r>
            <a:r>
              <a:rPr lang="en-US" sz="2800" b="1" u="sng" kern="100" dirty="0">
                <a:effectLst/>
                <a:latin typeface="Amasis MT Pro" panose="02040504050005020304" pitchFamily="18" charset="0"/>
                <a:ea typeface="Calibri" panose="020F0502020204030204" pitchFamily="34" charset="0"/>
                <a:cs typeface="Arial" panose="020B0604020202020204" pitchFamily="34" charset="0"/>
              </a:rPr>
              <a:t>Prepare-Listen-Act</a:t>
            </a:r>
            <a:endParaRPr lang="en-US" sz="2400" b="1" u="sng" kern="100" dirty="0">
              <a:effectLst/>
              <a:latin typeface="Amasis MT Pro" panose="020405040500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8789814"/>
      </p:ext>
    </p:extLst>
  </p:cSld>
  <p:clrMapOvr>
    <a:masterClrMapping/>
  </p:clrMapOvr>
  <mc:AlternateContent xmlns:mc="http://schemas.openxmlformats.org/markup-compatibility/2006" xmlns:p14="http://schemas.microsoft.com/office/powerpoint/2010/main">
    <mc:Choice Requires="p14">
      <p:transition spd="slow" p14:dur="2000" advTm="49572"/>
    </mc:Choice>
    <mc:Fallback xmlns="">
      <p:transition spd="slow" advTm="4957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8: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How to Coach from the Heart to Bring Out Your Team's Best</a:t>
            </a:r>
            <a:endParaRPr lang="en-US" sz="4000" dirty="0">
              <a:solidFill>
                <a:schemeClr val="tx1"/>
              </a:solidFill>
              <a:latin typeface="Amasis MT Pro" panose="02040504050005020304" pitchFamily="18" charset="0"/>
            </a:endParaRPr>
          </a:p>
        </p:txBody>
      </p:sp>
      <p:sp>
        <p:nvSpPr>
          <p:cNvPr id="5" name="TextBox 4">
            <a:extLst>
              <a:ext uri="{FF2B5EF4-FFF2-40B4-BE49-F238E27FC236}">
                <a16:creationId xmlns:a16="http://schemas.microsoft.com/office/drawing/2014/main" id="{F8E7B1EA-7830-B28C-33E2-3EF439BA59EA}"/>
              </a:ext>
            </a:extLst>
          </p:cNvPr>
          <p:cNvSpPr txBox="1"/>
          <p:nvPr/>
        </p:nvSpPr>
        <p:spPr>
          <a:xfrm>
            <a:off x="1545995" y="2434109"/>
            <a:ext cx="9436231" cy="3827458"/>
          </a:xfrm>
          <a:prstGeom prst="rect">
            <a:avLst/>
          </a:prstGeom>
          <a:noFill/>
        </p:spPr>
        <p:txBody>
          <a:bodyPr wrap="square">
            <a:spAutoFit/>
          </a:bodyPr>
          <a:lstStyle/>
          <a:p>
            <a:pPr marL="0" marR="0">
              <a:spcBef>
                <a:spcPts val="1200"/>
              </a:spcBef>
              <a:spcAft>
                <a:spcPts val="1200"/>
              </a:spcAft>
            </a:pPr>
            <a:r>
              <a:rPr lang="en-US" sz="2800" b="1" kern="100" dirty="0">
                <a:effectLst/>
                <a:latin typeface="Amasis MT Pro" panose="02040504050005020304" pitchFamily="18" charset="0"/>
                <a:ea typeface="Calibri" panose="020F0502020204030204" pitchFamily="34" charset="0"/>
                <a:cs typeface="Times New Roman" panose="02020603050405020304" pitchFamily="18" charset="0"/>
              </a:rPr>
              <a:t>Prepare</a:t>
            </a:r>
          </a:p>
          <a:p>
            <a:pPr marL="0" marR="0">
              <a:spcBef>
                <a:spcPts val="1200"/>
              </a:spcBef>
              <a:spcAft>
                <a:spcPts val="1200"/>
              </a:spcAft>
            </a:pPr>
            <a:r>
              <a:rPr lang="en-US" sz="2400" dirty="0">
                <a:effectLst/>
                <a:latin typeface="Amasis MT Pro" panose="02040504050005020304" pitchFamily="18" charset="0"/>
                <a:ea typeface="Calibri" panose="020F0502020204030204" pitchFamily="34" charset="0"/>
                <a:cs typeface="Arial" panose="020B0604020202020204" pitchFamily="34" charset="0"/>
              </a:rPr>
              <a:t>To prepare well, sit down and think about the feedback you need to give your team and ask yourself:</a:t>
            </a:r>
            <a:endParaRPr lang="en-US" sz="2400" dirty="0">
              <a:effectLst/>
              <a:latin typeface="Amasis MT Pro" panose="02040504050005020304" pitchFamily="18" charset="0"/>
              <a:ea typeface="Calibri" panose="020F050202020403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i="1" kern="100" dirty="0">
                <a:effectLst/>
                <a:latin typeface="Amasis MT Pro" panose="02040504050005020304" pitchFamily="18" charset="0"/>
                <a:ea typeface="Times New Roman" panose="02020603050405020304" pitchFamily="18" charset="0"/>
                <a:cs typeface="Arial" panose="020B0604020202020204" pitchFamily="34" charset="0"/>
              </a:rPr>
              <a:t>When did this happen? What is the context?</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i="1" kern="100" dirty="0">
                <a:effectLst/>
                <a:latin typeface="Amasis MT Pro" panose="02040504050005020304" pitchFamily="18" charset="0"/>
                <a:ea typeface="Times New Roman" panose="02020603050405020304" pitchFamily="18" charset="0"/>
                <a:cs typeface="Arial" panose="020B0604020202020204" pitchFamily="34" charset="0"/>
              </a:rPr>
              <a:t>Is this an isolated event, or has it happened repeatedly?</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i="1" kern="100" dirty="0">
                <a:effectLst/>
                <a:latin typeface="Amasis MT Pro" panose="02040504050005020304" pitchFamily="18" charset="0"/>
                <a:ea typeface="Times New Roman" panose="02020603050405020304" pitchFamily="18" charset="0"/>
                <a:cs typeface="Arial" panose="020B0604020202020204" pitchFamily="34" charset="0"/>
              </a:rPr>
              <a:t>Why is this important? How does this affect others?</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i="1" kern="100" dirty="0">
                <a:effectLst/>
                <a:latin typeface="Amasis MT Pro" panose="02040504050005020304" pitchFamily="18" charset="0"/>
                <a:ea typeface="Times New Roman" panose="02020603050405020304" pitchFamily="18" charset="0"/>
                <a:cs typeface="Arial" panose="020B0604020202020204" pitchFamily="34" charset="0"/>
              </a:rPr>
              <a:t>What do they need to do differently going forward to address this?</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0" marR="0">
              <a:spcBef>
                <a:spcPts val="1200"/>
              </a:spcBef>
              <a:spcAft>
                <a:spcPts val="1200"/>
              </a:spcAft>
            </a:pP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9086708"/>
      </p:ext>
    </p:extLst>
  </p:cSld>
  <p:clrMapOvr>
    <a:masterClrMapping/>
  </p:clrMapOvr>
  <mc:AlternateContent xmlns:mc="http://schemas.openxmlformats.org/markup-compatibility/2006" xmlns:p14="http://schemas.microsoft.com/office/powerpoint/2010/main">
    <mc:Choice Requires="p14">
      <p:transition spd="slow" p14:dur="2000" advTm="35006"/>
    </mc:Choice>
    <mc:Fallback xmlns="">
      <p:transition spd="slow" advTm="3500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8: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How to Coach from the Heart to Bring Out Your Team's Best</a:t>
            </a:r>
            <a:endParaRPr lang="en-US" sz="4000" dirty="0">
              <a:solidFill>
                <a:schemeClr val="tx1"/>
              </a:solidFill>
              <a:latin typeface="Amasis MT Pro" panose="02040504050005020304" pitchFamily="18" charset="0"/>
            </a:endParaRPr>
          </a:p>
        </p:txBody>
      </p:sp>
      <p:sp>
        <p:nvSpPr>
          <p:cNvPr id="5" name="TextBox 4">
            <a:extLst>
              <a:ext uri="{FF2B5EF4-FFF2-40B4-BE49-F238E27FC236}">
                <a16:creationId xmlns:a16="http://schemas.microsoft.com/office/drawing/2014/main" id="{F8E7B1EA-7830-B28C-33E2-3EF439BA59EA}"/>
              </a:ext>
            </a:extLst>
          </p:cNvPr>
          <p:cNvSpPr txBox="1"/>
          <p:nvPr/>
        </p:nvSpPr>
        <p:spPr>
          <a:xfrm>
            <a:off x="1545995" y="2434109"/>
            <a:ext cx="9436231" cy="4196790"/>
          </a:xfrm>
          <a:prstGeom prst="rect">
            <a:avLst/>
          </a:prstGeom>
          <a:noFill/>
        </p:spPr>
        <p:txBody>
          <a:bodyPr wrap="square">
            <a:spAutoFit/>
          </a:bodyPr>
          <a:lstStyle/>
          <a:p>
            <a:pPr marL="0" marR="0">
              <a:spcBef>
                <a:spcPts val="1200"/>
              </a:spcBef>
              <a:spcAft>
                <a:spcPts val="1200"/>
              </a:spcAft>
            </a:pPr>
            <a:r>
              <a:rPr lang="en-US" sz="2800" b="1" kern="100" dirty="0">
                <a:effectLst/>
                <a:latin typeface="Amasis MT Pro" panose="02040504050005020304" pitchFamily="18" charset="0"/>
                <a:ea typeface="Calibri" panose="020F0502020204030204" pitchFamily="34" charset="0"/>
                <a:cs typeface="Times New Roman" panose="02020603050405020304" pitchFamily="18" charset="0"/>
              </a:rPr>
              <a:t>Listen</a:t>
            </a:r>
          </a:p>
          <a:p>
            <a:pPr marL="0" marR="0">
              <a:spcBef>
                <a:spcPts val="1200"/>
              </a:spcBef>
              <a:spcAft>
                <a:spcPts val="1200"/>
              </a:spcAft>
            </a:pPr>
            <a:r>
              <a:rPr lang="en-US" sz="2400" dirty="0">
                <a:effectLst/>
                <a:latin typeface="Amasis MT Pro" panose="02040504050005020304" pitchFamily="18" charset="0"/>
                <a:ea typeface="Calibri" panose="020F0502020204030204" pitchFamily="34" charset="0"/>
                <a:cs typeface="Arial" panose="020B0604020202020204" pitchFamily="34" charset="0"/>
              </a:rPr>
              <a:t>To get their side of things, and learn about any issues that may have contributed to the issue unbeknownst to you, ask them a couple questions like: </a:t>
            </a:r>
            <a:endParaRPr lang="en-US" sz="2400" dirty="0">
              <a:effectLst/>
              <a:latin typeface="Amasis MT Pro" panose="02040504050005020304" pitchFamily="18" charset="0"/>
              <a:ea typeface="Calibri" panose="020F050202020403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i="1" kern="100" dirty="0">
                <a:effectLst/>
                <a:latin typeface="Amasis MT Pro" panose="02040504050005020304" pitchFamily="18" charset="0"/>
                <a:ea typeface="Times New Roman" panose="02020603050405020304" pitchFamily="18" charset="0"/>
                <a:cs typeface="Arial" panose="020B0604020202020204" pitchFamily="34" charset="0"/>
              </a:rPr>
              <a:t>How is (project you're going to give feedback on) going?</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i="1" kern="100" dirty="0">
                <a:effectLst/>
                <a:latin typeface="Amasis MT Pro" panose="02040504050005020304" pitchFamily="18" charset="0"/>
                <a:ea typeface="Times New Roman" panose="02020603050405020304" pitchFamily="18" charset="0"/>
                <a:cs typeface="Arial" panose="020B0604020202020204" pitchFamily="34" charset="0"/>
              </a:rPr>
              <a:t>How do you feel your workload is right now?</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i="1" kern="100" dirty="0">
                <a:effectLst/>
                <a:latin typeface="Amasis MT Pro" panose="02040504050005020304" pitchFamily="18" charset="0"/>
                <a:ea typeface="Times New Roman" panose="02020603050405020304" pitchFamily="18" charset="0"/>
                <a:cs typeface="Arial" panose="020B0604020202020204" pitchFamily="34" charset="0"/>
              </a:rPr>
              <a:t>What's been your main focus lately?</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i="1" kern="100" dirty="0">
                <a:effectLst/>
                <a:latin typeface="Amasis MT Pro" panose="02040504050005020304" pitchFamily="18" charset="0"/>
                <a:ea typeface="Times New Roman" panose="02020603050405020304" pitchFamily="18" charset="0"/>
                <a:cs typeface="Arial" panose="020B0604020202020204" pitchFamily="34" charset="0"/>
              </a:rPr>
              <a:t>How are you feeling? Have you had any major changes lately?</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0" marR="0">
              <a:spcBef>
                <a:spcPts val="1200"/>
              </a:spcBef>
              <a:spcAft>
                <a:spcPts val="1200"/>
              </a:spcAft>
            </a:pP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2216918"/>
      </p:ext>
    </p:extLst>
  </p:cSld>
  <p:clrMapOvr>
    <a:masterClrMapping/>
  </p:clrMapOvr>
  <mc:AlternateContent xmlns:mc="http://schemas.openxmlformats.org/markup-compatibility/2006" xmlns:p14="http://schemas.microsoft.com/office/powerpoint/2010/main">
    <mc:Choice Requires="p14">
      <p:transition spd="slow" p14:dur="2000" advTm="27819"/>
    </mc:Choice>
    <mc:Fallback xmlns="">
      <p:transition spd="slow" advTm="2781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8: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How to Coach from the Heart to Bring Out Your Team's Best</a:t>
            </a:r>
            <a:endParaRPr lang="en-US" sz="4000" dirty="0">
              <a:solidFill>
                <a:schemeClr val="tx1"/>
              </a:solidFill>
              <a:latin typeface="Amasis MT Pro" panose="02040504050005020304" pitchFamily="18" charset="0"/>
            </a:endParaRPr>
          </a:p>
        </p:txBody>
      </p:sp>
      <p:sp>
        <p:nvSpPr>
          <p:cNvPr id="5" name="TextBox 4">
            <a:extLst>
              <a:ext uri="{FF2B5EF4-FFF2-40B4-BE49-F238E27FC236}">
                <a16:creationId xmlns:a16="http://schemas.microsoft.com/office/drawing/2014/main" id="{F8E7B1EA-7830-B28C-33E2-3EF439BA59EA}"/>
              </a:ext>
            </a:extLst>
          </p:cNvPr>
          <p:cNvSpPr txBox="1"/>
          <p:nvPr/>
        </p:nvSpPr>
        <p:spPr>
          <a:xfrm>
            <a:off x="1545995" y="2434109"/>
            <a:ext cx="9436231" cy="3752950"/>
          </a:xfrm>
          <a:prstGeom prst="rect">
            <a:avLst/>
          </a:prstGeom>
          <a:noFill/>
        </p:spPr>
        <p:txBody>
          <a:bodyPr wrap="square">
            <a:spAutoFit/>
          </a:bodyPr>
          <a:lstStyle/>
          <a:p>
            <a:pPr marL="0" marR="0">
              <a:spcBef>
                <a:spcPts val="1200"/>
              </a:spcBef>
              <a:spcAft>
                <a:spcPts val="1200"/>
              </a:spcAft>
            </a:pPr>
            <a:r>
              <a:rPr lang="en-US" sz="2800" b="1" dirty="0">
                <a:effectLst/>
                <a:latin typeface="Amasis MT Pro" panose="02040504050005020304" pitchFamily="18" charset="0"/>
                <a:ea typeface="Calibri" panose="020F0502020204030204" pitchFamily="34" charset="0"/>
                <a:cs typeface="Arial" panose="020B0604020202020204" pitchFamily="34" charset="0"/>
              </a:rPr>
              <a:t>Act</a:t>
            </a:r>
          </a:p>
          <a:p>
            <a:pPr marL="0" marR="0">
              <a:spcBef>
                <a:spcPts val="1200"/>
              </a:spcBef>
              <a:spcAft>
                <a:spcPts val="1200"/>
              </a:spcAft>
            </a:pPr>
            <a:r>
              <a:rPr lang="en-US" sz="2800" dirty="0">
                <a:effectLst/>
                <a:latin typeface="Amasis MT Pro" panose="02040504050005020304" pitchFamily="18" charset="0"/>
                <a:ea typeface="Calibri" panose="020F0502020204030204" pitchFamily="34" charset="0"/>
                <a:cs typeface="Arial" panose="020B0604020202020204" pitchFamily="34" charset="0"/>
              </a:rPr>
              <a:t>Answer their questions and ensure they fully understand the feedback you're giving them. Do they know:</a:t>
            </a:r>
            <a:endParaRPr lang="en-US" sz="2800" dirty="0">
              <a:effectLst/>
              <a:latin typeface="Amasis MT Pro" panose="02040504050005020304" pitchFamily="18" charset="0"/>
              <a:ea typeface="Calibri" panose="020F050202020403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kern="100" dirty="0">
                <a:effectLst/>
                <a:latin typeface="Amasis MT Pro" panose="02040504050005020304" pitchFamily="18" charset="0"/>
                <a:ea typeface="Times New Roman" panose="02020603050405020304" pitchFamily="18" charset="0"/>
                <a:cs typeface="Arial" panose="020B0604020202020204" pitchFamily="34" charset="0"/>
              </a:rPr>
              <a:t>What went wrong?</a:t>
            </a:r>
            <a:endParaRPr lang="en-US" sz="28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kern="100" dirty="0">
                <a:effectLst/>
                <a:latin typeface="Amasis MT Pro" panose="02040504050005020304" pitchFamily="18" charset="0"/>
                <a:ea typeface="Times New Roman" panose="02020603050405020304" pitchFamily="18" charset="0"/>
                <a:cs typeface="Arial" panose="020B0604020202020204" pitchFamily="34" charset="0"/>
              </a:rPr>
              <a:t>Why it matters and is important they change?</a:t>
            </a:r>
            <a:endParaRPr lang="en-US" sz="28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kern="100" dirty="0">
                <a:effectLst/>
                <a:latin typeface="Amasis MT Pro" panose="02040504050005020304" pitchFamily="18" charset="0"/>
                <a:ea typeface="Times New Roman" panose="02020603050405020304" pitchFamily="18" charset="0"/>
                <a:cs typeface="Arial" panose="020B0604020202020204" pitchFamily="34" charset="0"/>
              </a:rPr>
              <a:t>What exactly they need to do differently going forward? </a:t>
            </a:r>
            <a:endParaRPr lang="en-US" sz="28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0" marR="0">
              <a:spcBef>
                <a:spcPts val="1200"/>
              </a:spcBef>
              <a:spcAft>
                <a:spcPts val="1200"/>
              </a:spcAft>
            </a:pP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6232507"/>
      </p:ext>
    </p:extLst>
  </p:cSld>
  <p:clrMapOvr>
    <a:masterClrMapping/>
  </p:clrMapOvr>
  <mc:AlternateContent xmlns:mc="http://schemas.openxmlformats.org/markup-compatibility/2006" xmlns:p14="http://schemas.microsoft.com/office/powerpoint/2010/main">
    <mc:Choice Requires="p14">
      <p:transition spd="slow" p14:dur="2000" advTm="65709"/>
    </mc:Choice>
    <mc:Fallback xmlns="">
      <p:transition spd="slow" advTm="65709"/>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8: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How to Coach from the Heart to Bring Out Your Team's Best</a:t>
            </a:r>
            <a:endParaRPr lang="en-US" sz="4000" dirty="0">
              <a:solidFill>
                <a:schemeClr val="tx1"/>
              </a:solidFill>
              <a:latin typeface="Amasis MT Pro" panose="02040504050005020304" pitchFamily="18" charset="0"/>
            </a:endParaRPr>
          </a:p>
        </p:txBody>
      </p:sp>
      <p:pic>
        <p:nvPicPr>
          <p:cNvPr id="3" name="Picture 2" descr="A person in a suit and tie&#10;&#10;Description automatically generated with medium confidence">
            <a:extLst>
              <a:ext uri="{FF2B5EF4-FFF2-40B4-BE49-F238E27FC236}">
                <a16:creationId xmlns:a16="http://schemas.microsoft.com/office/drawing/2014/main" id="{38F3B3BF-421C-3695-1837-A8B6FCE5A7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991" y="2083117"/>
            <a:ext cx="8244017" cy="3812858"/>
          </a:xfrm>
          <a:prstGeom prst="rect">
            <a:avLst/>
          </a:prstGeom>
          <a:noFill/>
          <a:ln>
            <a:noFill/>
          </a:ln>
        </p:spPr>
      </p:pic>
    </p:spTree>
    <p:extLst>
      <p:ext uri="{BB962C8B-B14F-4D97-AF65-F5344CB8AC3E}">
        <p14:creationId xmlns:p14="http://schemas.microsoft.com/office/powerpoint/2010/main" val="1880455108"/>
      </p:ext>
    </p:extLst>
  </p:cSld>
  <p:clrMapOvr>
    <a:masterClrMapping/>
  </p:clrMapOvr>
  <mc:AlternateContent xmlns:mc="http://schemas.openxmlformats.org/markup-compatibility/2006" xmlns:p14="http://schemas.microsoft.com/office/powerpoint/2010/main">
    <mc:Choice Requires="p14">
      <p:transition spd="slow" p14:dur="2000" advTm="29931"/>
    </mc:Choice>
    <mc:Fallback xmlns="">
      <p:transition spd="slow" advTm="2993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9: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3 Essential Mindsets You Need to Lead from the Heart</a:t>
            </a:r>
            <a:endParaRPr lang="en-US" sz="4000" dirty="0">
              <a:solidFill>
                <a:schemeClr val="tx1"/>
              </a:solidFill>
              <a:latin typeface="Amasis MT Pro" panose="02040504050005020304" pitchFamily="18" charset="0"/>
            </a:endParaRPr>
          </a:p>
        </p:txBody>
      </p:sp>
      <p:sp>
        <p:nvSpPr>
          <p:cNvPr id="6" name="Content Placeholder 5">
            <a:extLst>
              <a:ext uri="{FF2B5EF4-FFF2-40B4-BE49-F238E27FC236}">
                <a16:creationId xmlns:a16="http://schemas.microsoft.com/office/drawing/2014/main" id="{EB6907AB-CB68-CC3F-C1D0-E449343BC47C}"/>
              </a:ext>
            </a:extLst>
          </p:cNvPr>
          <p:cNvSpPr>
            <a:spLocks noGrp="1"/>
          </p:cNvSpPr>
          <p:nvPr>
            <p:ph idx="1"/>
          </p:nvPr>
        </p:nvSpPr>
        <p:spPr/>
        <p:txBody>
          <a:bodyPr>
            <a:normAutofit lnSpcReduction="10000"/>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b="1" kern="100" dirty="0">
                <a:effectLst/>
                <a:latin typeface="Amasis MT Pro" panose="02040504050005020304" pitchFamily="18" charset="0"/>
                <a:ea typeface="Times New Roman" panose="02020603050405020304" pitchFamily="18" charset="0"/>
                <a:cs typeface="Arial" panose="020B0604020202020204" pitchFamily="34" charset="0"/>
              </a:rPr>
              <a:t>Embrace Abundance over Scarcity</a:t>
            </a:r>
          </a:p>
          <a:p>
            <a:pPr lvl="1" indent="-342900">
              <a:lnSpc>
                <a:spcPct val="107000"/>
              </a:lnSpc>
              <a:spcBef>
                <a:spcPts val="0"/>
              </a:spcBef>
              <a:buSzPts val="1000"/>
              <a:buFont typeface="Symbol" panose="05050102010706020507" pitchFamily="18" charset="2"/>
              <a:buChar char=""/>
              <a:tabLst>
                <a:tab pos="457200" algn="l"/>
              </a:tabLst>
            </a:pPr>
            <a:r>
              <a:rPr lang="en-US" sz="2400" b="1" i="1" dirty="0">
                <a:effectLst/>
                <a:latin typeface="Amasis MT Pro" panose="02040504050005020304" pitchFamily="18" charset="0"/>
                <a:ea typeface="Times New Roman" panose="02020603050405020304" pitchFamily="18" charset="0"/>
                <a:cs typeface="Arial" panose="020B0604020202020204" pitchFamily="34" charset="0"/>
              </a:rPr>
              <a:t>At the root of this fear is a pervasive belief that we live in a world where everything is limited — a world where if another person’s light grows brighter, theirs must naturally and equivalently grow dimmer.</a:t>
            </a:r>
            <a:r>
              <a:rPr lang="en-US" sz="2400" i="1" dirty="0">
                <a:effectLst/>
                <a:latin typeface="Amasis MT Pro" panose="02040504050005020304" pitchFamily="18" charset="0"/>
                <a:ea typeface="Times New Roman" panose="02020603050405020304" pitchFamily="18" charset="0"/>
                <a:cs typeface="Arial" panose="020B0604020202020204" pitchFamily="34" charset="0"/>
              </a:rPr>
              <a:t> </a:t>
            </a:r>
          </a:p>
          <a:p>
            <a:pPr lvl="1" indent="-342900">
              <a:lnSpc>
                <a:spcPct val="107000"/>
              </a:lnSpc>
              <a:spcBef>
                <a:spcPts val="0"/>
              </a:spcBef>
              <a:buSzPts val="1000"/>
              <a:buFont typeface="Symbol" panose="05050102010706020507" pitchFamily="18" charset="2"/>
              <a:buChar char=""/>
              <a:tabLst>
                <a:tab pos="457200" algn="l"/>
              </a:tabLst>
            </a:pPr>
            <a:r>
              <a:rPr lang="en-US" sz="2000" b="1" kern="100" dirty="0">
                <a:effectLst/>
                <a:latin typeface="Amasis MT Pro" panose="02040504050005020304" pitchFamily="18" charset="0"/>
                <a:ea typeface="Times New Roman" panose="02020603050405020304" pitchFamily="18" charset="0"/>
                <a:cs typeface="Arial" panose="020B0604020202020204" pitchFamily="34" charset="0"/>
              </a:rPr>
              <a:t>Tactics to Foster </a:t>
            </a:r>
            <a:r>
              <a:rPr lang="en-US" sz="2000" b="1" kern="100" dirty="0">
                <a:latin typeface="Amasis MT Pro" panose="02040504050005020304" pitchFamily="18" charset="0"/>
                <a:ea typeface="Times New Roman" panose="02020603050405020304" pitchFamily="18" charset="0"/>
                <a:cs typeface="Arial" panose="020B0604020202020204" pitchFamily="34" charset="0"/>
              </a:rPr>
              <a:t>an Atmosphere of Abundance </a:t>
            </a:r>
          </a:p>
          <a:p>
            <a:pPr lvl="2" indent="-342900">
              <a:lnSpc>
                <a:spcPct val="107000"/>
              </a:lnSpc>
              <a:spcBef>
                <a:spcPts val="0"/>
              </a:spcBef>
              <a:buSzPts val="1000"/>
              <a:buFont typeface="Symbol" panose="05050102010706020507" pitchFamily="18" charset="2"/>
              <a:buChar char=""/>
              <a:tabLst>
                <a:tab pos="457200" algn="l"/>
              </a:tabLst>
            </a:pPr>
            <a:r>
              <a:rPr lang="en-US" sz="1800" b="1" kern="100" dirty="0">
                <a:effectLst/>
                <a:latin typeface="Amasis MT Pro" panose="02040504050005020304" pitchFamily="18" charset="0"/>
                <a:ea typeface="Times New Roman" panose="02020603050405020304" pitchFamily="18" charset="0"/>
                <a:cs typeface="Arial" panose="020B0604020202020204" pitchFamily="34" charset="0"/>
              </a:rPr>
              <a:t>Encourage your team to share credit</a:t>
            </a:r>
            <a:r>
              <a:rPr lang="en-US" sz="1800" kern="100" dirty="0">
                <a:effectLst/>
                <a:latin typeface="Amasis MT Pro" panose="02040504050005020304" pitchFamily="18" charset="0"/>
                <a:ea typeface="Times New Roman" panose="02020603050405020304" pitchFamily="18" charset="0"/>
                <a:cs typeface="Arial" panose="020B0604020202020204" pitchFamily="34" charset="0"/>
              </a:rPr>
              <a:t> so people don't fight over who did what. No one is diminished when multiple people contribute to a big win. </a:t>
            </a:r>
            <a:endParaRPr lang="en-US" sz="1800" kern="100" dirty="0">
              <a:effectLst/>
              <a:latin typeface="Amasis MT Pro" panose="02040504050005020304" pitchFamily="18" charset="0"/>
              <a:ea typeface="Calibri" panose="020F0502020204030204" pitchFamily="34" charset="0"/>
              <a:cs typeface="Times New Roman" panose="02020603050405020304" pitchFamily="18" charset="0"/>
            </a:endParaRPr>
          </a:p>
          <a:p>
            <a:pPr lvl="2" indent="-342900">
              <a:lnSpc>
                <a:spcPct val="107000"/>
              </a:lnSpc>
              <a:spcBef>
                <a:spcPts val="0"/>
              </a:spcBef>
              <a:buSzPts val="1000"/>
              <a:buFont typeface="Symbol" panose="05050102010706020507" pitchFamily="18" charset="2"/>
              <a:buChar char=""/>
              <a:tabLst>
                <a:tab pos="457200" algn="l"/>
              </a:tabLst>
            </a:pPr>
            <a:r>
              <a:rPr lang="en-US" sz="1800" b="1" kern="100" dirty="0">
                <a:effectLst/>
                <a:latin typeface="Amasis MT Pro" panose="02040504050005020304" pitchFamily="18" charset="0"/>
                <a:ea typeface="Times New Roman" panose="02020603050405020304" pitchFamily="18" charset="0"/>
                <a:cs typeface="Arial" panose="020B0604020202020204" pitchFamily="34" charset="0"/>
              </a:rPr>
              <a:t>Reward effort and results, not rank</a:t>
            </a:r>
            <a:r>
              <a:rPr lang="en-US" sz="1800" kern="100" dirty="0">
                <a:effectLst/>
                <a:latin typeface="Amasis MT Pro" panose="02040504050005020304" pitchFamily="18" charset="0"/>
                <a:ea typeface="Times New Roman" panose="02020603050405020304" pitchFamily="18" charset="0"/>
                <a:cs typeface="Arial" panose="020B0604020202020204" pitchFamily="34" charset="0"/>
              </a:rPr>
              <a:t>. This is why *everyone* gets the ritual reward from Lesson 6, not just the top 3.</a:t>
            </a:r>
            <a:endParaRPr lang="en-US" sz="1800" kern="100" dirty="0">
              <a:effectLst/>
              <a:latin typeface="Amasis MT Pro" panose="02040504050005020304" pitchFamily="18" charset="0"/>
              <a:ea typeface="Calibri" panose="020F0502020204030204" pitchFamily="34" charset="0"/>
              <a:cs typeface="Times New Roman" panose="02020603050405020304" pitchFamily="18" charset="0"/>
            </a:endParaRPr>
          </a:p>
          <a:p>
            <a:pPr lvl="2" indent="-342900">
              <a:lnSpc>
                <a:spcPct val="107000"/>
              </a:lnSpc>
              <a:spcBef>
                <a:spcPts val="0"/>
              </a:spcBef>
              <a:buSzPts val="1000"/>
              <a:buFont typeface="Symbol" panose="05050102010706020507" pitchFamily="18" charset="2"/>
              <a:buChar char=""/>
              <a:tabLst>
                <a:tab pos="457200" algn="l"/>
              </a:tabLst>
            </a:pPr>
            <a:r>
              <a:rPr lang="en-US" sz="1800" b="1" kern="100" dirty="0">
                <a:effectLst/>
                <a:latin typeface="Amasis MT Pro" panose="02040504050005020304" pitchFamily="18" charset="0"/>
                <a:ea typeface="Times New Roman" panose="02020603050405020304" pitchFamily="18" charset="0"/>
                <a:cs typeface="Arial" panose="020B0604020202020204" pitchFamily="34" charset="0"/>
              </a:rPr>
              <a:t>Remind your team</a:t>
            </a:r>
            <a:r>
              <a:rPr lang="en-US" sz="1800" kern="100" dirty="0">
                <a:effectLst/>
                <a:latin typeface="Amasis MT Pro" panose="02040504050005020304" pitchFamily="18" charset="0"/>
                <a:ea typeface="Times New Roman" panose="02020603050405020304" pitchFamily="18" charset="0"/>
                <a:cs typeface="Arial" panose="020B0604020202020204" pitchFamily="34" charset="0"/>
              </a:rPr>
              <a:t> that they can grow and learn new skills; your team is not limited to only what you have all done before.</a:t>
            </a:r>
            <a:br>
              <a:rPr lang="en-US" sz="2000" i="1" dirty="0">
                <a:effectLst/>
                <a:latin typeface="Amasis MT Pro" panose="02040504050005020304" pitchFamily="18" charset="0"/>
                <a:ea typeface="Times New Roman" panose="02020603050405020304" pitchFamily="18" charset="0"/>
                <a:cs typeface="Arial" panose="020B0604020202020204" pitchFamily="34" charset="0"/>
              </a:rPr>
            </a:br>
            <a:r>
              <a:rPr lang="en-US" sz="1800" kern="100" dirty="0">
                <a:effectLst/>
                <a:latin typeface="Amasis MT Pro" panose="02040504050005020304" pitchFamily="18" charset="0"/>
                <a:ea typeface="Times New Roman" panose="02020603050405020304" pitchFamily="18" charset="0"/>
                <a:cs typeface="Arial" panose="020B0604020202020204" pitchFamily="34" charset="0"/>
              </a:rPr>
              <a:t> </a:t>
            </a:r>
            <a:endParaRPr lang="en-US" sz="1800" kern="100" dirty="0">
              <a:effectLst/>
              <a:latin typeface="Amasis MT Pro" panose="020405040500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60101876"/>
      </p:ext>
    </p:extLst>
  </p:cSld>
  <p:clrMapOvr>
    <a:masterClrMapping/>
  </p:clrMapOvr>
  <mc:AlternateContent xmlns:mc="http://schemas.openxmlformats.org/markup-compatibility/2006" xmlns:p14="http://schemas.microsoft.com/office/powerpoint/2010/main">
    <mc:Choice Requires="p14">
      <p:transition spd="slow" p14:dur="2000" advTm="117394"/>
    </mc:Choice>
    <mc:Fallback xmlns="">
      <p:transition spd="slow" advTm="117394"/>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9: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3 Essential Mindsets You Need to Lead from the Heart</a:t>
            </a:r>
            <a:endParaRPr lang="en-US" sz="4000" dirty="0">
              <a:solidFill>
                <a:schemeClr val="tx1"/>
              </a:solidFill>
              <a:latin typeface="Amasis MT Pro" panose="02040504050005020304" pitchFamily="18" charset="0"/>
            </a:endParaRPr>
          </a:p>
        </p:txBody>
      </p:sp>
      <p:pic>
        <p:nvPicPr>
          <p:cNvPr id="5" name="Picture 4" descr="A person in a suit and tie&#10;&#10;Description automatically generated with medium confidence">
            <a:extLst>
              <a:ext uri="{FF2B5EF4-FFF2-40B4-BE49-F238E27FC236}">
                <a16:creationId xmlns:a16="http://schemas.microsoft.com/office/drawing/2014/main" id="{9E473831-6DD8-D954-D40B-0D7875C29B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661" y="1944687"/>
            <a:ext cx="8653089" cy="4294188"/>
          </a:xfrm>
          <a:prstGeom prst="rect">
            <a:avLst/>
          </a:prstGeom>
          <a:noFill/>
          <a:ln>
            <a:noFill/>
          </a:ln>
        </p:spPr>
      </p:pic>
    </p:spTree>
    <p:extLst>
      <p:ext uri="{BB962C8B-B14F-4D97-AF65-F5344CB8AC3E}">
        <p14:creationId xmlns:p14="http://schemas.microsoft.com/office/powerpoint/2010/main" val="3113350512"/>
      </p:ext>
    </p:extLst>
  </p:cSld>
  <p:clrMapOvr>
    <a:masterClrMapping/>
  </p:clrMapOvr>
  <mc:AlternateContent xmlns:mc="http://schemas.openxmlformats.org/markup-compatibility/2006" xmlns:p14="http://schemas.microsoft.com/office/powerpoint/2010/main">
    <mc:Choice Requires="p14">
      <p:transition spd="slow" p14:dur="2000" advTm="21950"/>
    </mc:Choice>
    <mc:Fallback xmlns="">
      <p:transition spd="slow" advTm="2195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9: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3 Essential Mindsets You Need to Lead from the Heart</a:t>
            </a:r>
            <a:endParaRPr lang="en-US" sz="4000" dirty="0">
              <a:solidFill>
                <a:schemeClr val="tx1"/>
              </a:solidFill>
              <a:latin typeface="Amasis MT Pro" panose="02040504050005020304" pitchFamily="18" charset="0"/>
            </a:endParaRPr>
          </a:p>
        </p:txBody>
      </p:sp>
      <p:sp>
        <p:nvSpPr>
          <p:cNvPr id="6" name="Content Placeholder 5">
            <a:extLst>
              <a:ext uri="{FF2B5EF4-FFF2-40B4-BE49-F238E27FC236}">
                <a16:creationId xmlns:a16="http://schemas.microsoft.com/office/drawing/2014/main" id="{EB6907AB-CB68-CC3F-C1D0-E449343BC47C}"/>
              </a:ext>
            </a:extLst>
          </p:cNvPr>
          <p:cNvSpPr>
            <a:spLocks noGrp="1"/>
          </p:cNvSpPr>
          <p:nvPr>
            <p:ph idx="1"/>
          </p:nvPr>
        </p:nvSpPr>
        <p:spPr/>
        <p:txBody>
          <a:bodyPr>
            <a:normAutofit/>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b="1" kern="100" dirty="0">
                <a:effectLst/>
                <a:latin typeface="Amasis MT Pro" panose="02040504050005020304" pitchFamily="18" charset="0"/>
                <a:ea typeface="Times New Roman" panose="02020603050405020304" pitchFamily="18" charset="0"/>
                <a:cs typeface="Arial" panose="020B0604020202020204" pitchFamily="34" charset="0"/>
              </a:rPr>
              <a:t>Focus on a Growth, Not Fixed Mindset </a:t>
            </a:r>
            <a:endParaRPr lang="en-US" sz="2800" b="1" kern="100" dirty="0">
              <a:latin typeface="Amasis MT Pro" panose="02040504050005020304" pitchFamily="18" charset="0"/>
              <a:ea typeface="Times New Roman" panose="02020603050405020304" pitchFamily="18" charset="0"/>
              <a:cs typeface="Arial" panose="020B0604020202020204" pitchFamily="34" charset="0"/>
            </a:endParaRPr>
          </a:p>
          <a:p>
            <a:pPr lvl="1" indent="-342900">
              <a:lnSpc>
                <a:spcPct val="107000"/>
              </a:lnSpc>
              <a:spcBef>
                <a:spcPts val="0"/>
              </a:spcBef>
              <a:buSzPts val="1000"/>
              <a:buFont typeface="Symbol" panose="05050102010706020507" pitchFamily="18" charset="2"/>
              <a:buChar char=""/>
              <a:tabLst>
                <a:tab pos="457200" algn="l"/>
              </a:tabLst>
            </a:pPr>
            <a:r>
              <a:rPr lang="en-US" sz="2400" dirty="0">
                <a:effectLst/>
                <a:latin typeface="Amasis MT Pro" panose="02040504050005020304" pitchFamily="18" charset="0"/>
                <a:ea typeface="Calibri" panose="020F0502020204030204" pitchFamily="34" charset="0"/>
                <a:cs typeface="Arial" panose="020B0604020202020204" pitchFamily="34" charset="0"/>
              </a:rPr>
              <a:t>Put simply, there are two ways to look at the world:</a:t>
            </a:r>
            <a:endParaRPr lang="en-US" sz="2400" dirty="0">
              <a:effectLst/>
              <a:latin typeface="Amasis MT Pro" panose="02040504050005020304" pitchFamily="18" charset="0"/>
              <a:ea typeface="Calibri" panose="020F0502020204030204" pitchFamily="34" charset="0"/>
            </a:endParaRPr>
          </a:p>
          <a:p>
            <a:pPr lvl="2" indent="-342900">
              <a:lnSpc>
                <a:spcPct val="107000"/>
              </a:lnSpc>
              <a:spcBef>
                <a:spcPts val="0"/>
              </a:spcBef>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A fixed mindset</a:t>
            </a: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 is when you believe that skills, knowledge, and abilities in an area are static, and cannot be changed.</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pPr lvl="2" indent="-342900">
              <a:lnSpc>
                <a:spcPct val="107000"/>
              </a:lnSpc>
              <a:spcBef>
                <a:spcPts val="0"/>
              </a:spcBef>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A growth mindset</a:t>
            </a: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 is when you believe that skills, knowledge, and abilities can change over time. It's a belief in the ability to grow and develop with effort and new experiences</a:t>
            </a:r>
            <a:r>
              <a:rPr lang="en-US" sz="3200" kern="100" dirty="0">
                <a:effectLst/>
                <a:latin typeface="Amasis MT Pro" panose="02040504050005020304" pitchFamily="18" charset="0"/>
                <a:ea typeface="Times New Roman" panose="02020603050405020304" pitchFamily="18" charset="0"/>
                <a:cs typeface="Arial" panose="020B0604020202020204" pitchFamily="34" charset="0"/>
              </a:rPr>
              <a:t> </a:t>
            </a:r>
            <a:endParaRPr lang="en-US" sz="3200" kern="100" dirty="0">
              <a:effectLst/>
              <a:latin typeface="Amasis MT Pro" panose="020405040500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41127106"/>
      </p:ext>
    </p:extLst>
  </p:cSld>
  <p:clrMapOvr>
    <a:masterClrMapping/>
  </p:clrMapOvr>
  <mc:AlternateContent xmlns:mc="http://schemas.openxmlformats.org/markup-compatibility/2006" xmlns:p14="http://schemas.microsoft.com/office/powerpoint/2010/main">
    <mc:Choice Requires="p14">
      <p:transition spd="slow" p14:dur="2000" advTm="56258"/>
    </mc:Choice>
    <mc:Fallback xmlns="">
      <p:transition spd="slow" advTm="56258"/>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9: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3 Essential Mindsets You Need to Lead from the Heart</a:t>
            </a:r>
            <a:endParaRPr lang="en-US" sz="4000" dirty="0">
              <a:solidFill>
                <a:schemeClr val="tx1"/>
              </a:solidFill>
              <a:latin typeface="Amasis MT Pro" panose="02040504050005020304" pitchFamily="18" charset="0"/>
            </a:endParaRPr>
          </a:p>
        </p:txBody>
      </p:sp>
      <p:sp>
        <p:nvSpPr>
          <p:cNvPr id="6" name="Content Placeholder 5">
            <a:extLst>
              <a:ext uri="{FF2B5EF4-FFF2-40B4-BE49-F238E27FC236}">
                <a16:creationId xmlns:a16="http://schemas.microsoft.com/office/drawing/2014/main" id="{EB6907AB-CB68-CC3F-C1D0-E449343BC47C}"/>
              </a:ext>
            </a:extLst>
          </p:cNvPr>
          <p:cNvSpPr>
            <a:spLocks noGrp="1"/>
          </p:cNvSpPr>
          <p:nvPr>
            <p:ph idx="1"/>
          </p:nvPr>
        </p:nvSpPr>
        <p:spPr/>
        <p:txBody>
          <a:bodyPr>
            <a:normAutofit/>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b="1" kern="100" dirty="0">
                <a:effectLst/>
                <a:latin typeface="Amasis MT Pro" panose="02040504050005020304" pitchFamily="18" charset="0"/>
                <a:ea typeface="Times New Roman" panose="02020603050405020304" pitchFamily="18" charset="0"/>
                <a:cs typeface="Arial" panose="020B0604020202020204" pitchFamily="34" charset="0"/>
              </a:rPr>
              <a:t>Focus on a Growth, Not Fixed Mindset </a:t>
            </a:r>
            <a:endParaRPr lang="en-US" sz="2800" b="1" kern="100" dirty="0">
              <a:latin typeface="Amasis MT Pro" panose="02040504050005020304" pitchFamily="18" charset="0"/>
              <a:ea typeface="Times New Roman" panose="02020603050405020304" pitchFamily="18" charset="0"/>
              <a:cs typeface="Arial" panose="020B0604020202020204" pitchFamily="34" charset="0"/>
            </a:endParaRPr>
          </a:p>
          <a:p>
            <a:pPr lvl="1" indent="-342900">
              <a:lnSpc>
                <a:spcPct val="107000"/>
              </a:lnSpc>
              <a:spcBef>
                <a:spcPts val="0"/>
              </a:spcBef>
              <a:buSzPts val="1000"/>
              <a:buFont typeface="Symbol" panose="05050102010706020507" pitchFamily="18" charset="2"/>
              <a:buChar char=""/>
              <a:tabLst>
                <a:tab pos="457200" algn="l"/>
              </a:tabLst>
            </a:pPr>
            <a:r>
              <a:rPr lang="en-US" sz="2400" dirty="0">
                <a:effectLst/>
                <a:latin typeface="Amasis MT Pro" panose="02040504050005020304" pitchFamily="18" charset="0"/>
                <a:ea typeface="Calibri" panose="020F0502020204030204" pitchFamily="34" charset="0"/>
                <a:cs typeface="Arial" panose="020B0604020202020204" pitchFamily="34" charset="0"/>
              </a:rPr>
              <a:t>Put simply, there are two ways to look at the world:</a:t>
            </a:r>
            <a:endParaRPr lang="en-US" sz="2400" dirty="0">
              <a:effectLst/>
              <a:latin typeface="Amasis MT Pro" panose="02040504050005020304" pitchFamily="18" charset="0"/>
              <a:ea typeface="Calibri" panose="020F0502020204030204" pitchFamily="34" charset="0"/>
            </a:endParaRPr>
          </a:p>
          <a:p>
            <a:pPr lvl="2" indent="-342900">
              <a:lnSpc>
                <a:spcPct val="107000"/>
              </a:lnSpc>
              <a:spcBef>
                <a:spcPts val="0"/>
              </a:spcBef>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A fixed mindset</a:t>
            </a: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 is when you believe that skills, knowledge, and abilities in an area are static, and cannot be changed.</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pPr lvl="2" indent="-342900">
              <a:lnSpc>
                <a:spcPct val="107000"/>
              </a:lnSpc>
              <a:spcBef>
                <a:spcPts val="0"/>
              </a:spcBef>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A growth mindset</a:t>
            </a: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 is when you believe that skills, knowledge, and abilities can change over time. It's a belief in the ability to grow and develop with effort and new experiences</a:t>
            </a:r>
            <a:r>
              <a:rPr lang="en-US" sz="3200" kern="100" dirty="0">
                <a:effectLst/>
                <a:latin typeface="Amasis MT Pro" panose="02040504050005020304" pitchFamily="18" charset="0"/>
                <a:ea typeface="Times New Roman" panose="02020603050405020304" pitchFamily="18" charset="0"/>
                <a:cs typeface="Arial" panose="020B0604020202020204" pitchFamily="34" charset="0"/>
              </a:rPr>
              <a:t> </a:t>
            </a:r>
            <a:endParaRPr lang="en-US" sz="3200" kern="100" dirty="0">
              <a:effectLst/>
              <a:latin typeface="Amasis MT Pro" panose="020405040500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44565140"/>
      </p:ext>
    </p:extLst>
  </p:cSld>
  <p:clrMapOvr>
    <a:masterClrMapping/>
  </p:clrMapOvr>
  <mc:AlternateContent xmlns:mc="http://schemas.openxmlformats.org/markup-compatibility/2006" xmlns:p14="http://schemas.microsoft.com/office/powerpoint/2010/main">
    <mc:Choice Requires="p14">
      <p:transition spd="slow" p14:dur="2000" advTm="3148"/>
    </mc:Choice>
    <mc:Fallback xmlns="">
      <p:transition spd="slow" advTm="3148"/>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9: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3 Essential Mindsets You Need to Lead from the Heart</a:t>
            </a:r>
            <a:endParaRPr lang="en-US" sz="4000" dirty="0">
              <a:solidFill>
                <a:schemeClr val="tx1"/>
              </a:solidFill>
              <a:latin typeface="Amasis MT Pro" panose="02040504050005020304" pitchFamily="18" charset="0"/>
            </a:endParaRPr>
          </a:p>
        </p:txBody>
      </p:sp>
      <p:sp>
        <p:nvSpPr>
          <p:cNvPr id="6" name="Content Placeholder 5">
            <a:extLst>
              <a:ext uri="{FF2B5EF4-FFF2-40B4-BE49-F238E27FC236}">
                <a16:creationId xmlns:a16="http://schemas.microsoft.com/office/drawing/2014/main" id="{EB6907AB-CB68-CC3F-C1D0-E449343BC47C}"/>
              </a:ext>
            </a:extLst>
          </p:cNvPr>
          <p:cNvSpPr>
            <a:spLocks noGrp="1"/>
          </p:cNvSpPr>
          <p:nvPr>
            <p:ph idx="1"/>
          </p:nvPr>
        </p:nvSpPr>
        <p:spPr/>
        <p:txBody>
          <a:bodyPr>
            <a:normAutofit/>
          </a:bodyPr>
          <a:lstStyle/>
          <a:p>
            <a:pPr marL="0" marR="0" lvl="0" indent="0">
              <a:lnSpc>
                <a:spcPct val="107000"/>
              </a:lnSpc>
              <a:spcBef>
                <a:spcPts val="0"/>
              </a:spcBef>
              <a:spcAft>
                <a:spcPts val="0"/>
              </a:spcAft>
              <a:buSzPts val="1000"/>
              <a:buNone/>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Applying the Growth Mindset to your Team</a:t>
            </a:r>
            <a:endParaRPr lang="en-US" sz="2400" b="1" kern="100" dirty="0">
              <a:latin typeface="Amasis MT Pro" panose="02040504050005020304" pitchFamily="18"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Do you look at your team as fixed in their skills and only give them work that they already are great at?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What do you say to your team when you hear them talk down to themselves, or suggest they'll "never" be able to do something?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Do you proactively look at your team to find opportunities to stretch and challenge them?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Do you see failure as permanent, and thus avoid areas where there were problems previously? </a:t>
            </a:r>
            <a:endParaRPr lang="en-US" sz="2400" dirty="0">
              <a:latin typeface="Amasis MT Pro" panose="02040504050005020304" pitchFamily="18" charset="0"/>
            </a:endParaRPr>
          </a:p>
        </p:txBody>
      </p:sp>
    </p:spTree>
    <p:extLst>
      <p:ext uri="{BB962C8B-B14F-4D97-AF65-F5344CB8AC3E}">
        <p14:creationId xmlns:p14="http://schemas.microsoft.com/office/powerpoint/2010/main" val="1414980213"/>
      </p:ext>
    </p:extLst>
  </p:cSld>
  <p:clrMapOvr>
    <a:masterClrMapping/>
  </p:clrMapOvr>
  <mc:AlternateContent xmlns:mc="http://schemas.openxmlformats.org/markup-compatibility/2006" xmlns:p14="http://schemas.microsoft.com/office/powerpoint/2010/main">
    <mc:Choice Requires="p14">
      <p:transition spd="slow" p14:dur="2000" advTm="72233"/>
    </mc:Choice>
    <mc:Fallback xmlns="">
      <p:transition spd="slow" advTm="7223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p:txBody>
          <a:bodyPr/>
          <a:lstStyle/>
          <a:p>
            <a:r>
              <a:rPr lang="en-US" dirty="0">
                <a:latin typeface="Amasis MT Pro" panose="02040504050005020304" pitchFamily="18" charset="0"/>
              </a:rPr>
              <a:t>Lesson 1: Why the Heart Matters in Your Leadership</a:t>
            </a:r>
          </a:p>
        </p:txBody>
      </p:sp>
      <p:sp>
        <p:nvSpPr>
          <p:cNvPr id="6" name="Content Placeholder 5">
            <a:extLst>
              <a:ext uri="{FF2B5EF4-FFF2-40B4-BE49-F238E27FC236}">
                <a16:creationId xmlns:a16="http://schemas.microsoft.com/office/drawing/2014/main" id="{EB6907AB-CB68-CC3F-C1D0-E449343BC47C}"/>
              </a:ext>
            </a:extLst>
          </p:cNvPr>
          <p:cNvSpPr>
            <a:spLocks noGrp="1"/>
          </p:cNvSpPr>
          <p:nvPr>
            <p:ph idx="1"/>
          </p:nvPr>
        </p:nvSpPr>
        <p:spPr>
          <a:xfrm>
            <a:off x="1084262" y="2946665"/>
            <a:ext cx="4449763" cy="2962274"/>
          </a:xfrm>
        </p:spPr>
        <p:txBody>
          <a:bodyPr>
            <a:normAutofit/>
          </a:bodyPr>
          <a:lstStyle/>
          <a:p>
            <a:pPr marL="0" indent="0">
              <a:buNone/>
            </a:pPr>
            <a:r>
              <a:rPr lang="en-US" sz="3200" dirty="0">
                <a:latin typeface="Amasis MT Pro" panose="02040504050005020304" pitchFamily="18" charset="0"/>
              </a:rPr>
              <a:t>What are the traits of a good leader or manager?</a:t>
            </a:r>
          </a:p>
        </p:txBody>
      </p:sp>
      <p:pic>
        <p:nvPicPr>
          <p:cNvPr id="4" name="Picture 3" descr="A person in a red sweater&#10;&#10;Description automatically generated">
            <a:extLst>
              <a:ext uri="{FF2B5EF4-FFF2-40B4-BE49-F238E27FC236}">
                <a16:creationId xmlns:a16="http://schemas.microsoft.com/office/drawing/2014/main" id="{D262ACB9-4BBD-CD11-2036-11B5D1A9CB3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25778" y="1853248"/>
            <a:ext cx="2621285" cy="2414021"/>
          </a:xfrm>
          <a:prstGeom prst="rect">
            <a:avLst/>
          </a:prstGeom>
        </p:spPr>
      </p:pic>
      <p:pic>
        <p:nvPicPr>
          <p:cNvPr id="8" name="Picture 7" descr="A person in glasses and a white shirt&#10;&#10;Description automatically generated">
            <a:extLst>
              <a:ext uri="{FF2B5EF4-FFF2-40B4-BE49-F238E27FC236}">
                <a16:creationId xmlns:a16="http://schemas.microsoft.com/office/drawing/2014/main" id="{268151B1-B50F-1D73-2462-3150ADE92C9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52347" y="3049036"/>
            <a:ext cx="3071930" cy="2757532"/>
          </a:xfrm>
          <a:prstGeom prst="rect">
            <a:avLst/>
          </a:prstGeom>
        </p:spPr>
      </p:pic>
    </p:spTree>
    <p:extLst>
      <p:ext uri="{BB962C8B-B14F-4D97-AF65-F5344CB8AC3E}">
        <p14:creationId xmlns:p14="http://schemas.microsoft.com/office/powerpoint/2010/main" val="1547306298"/>
      </p:ext>
    </p:extLst>
  </p:cSld>
  <p:clrMapOvr>
    <a:masterClrMapping/>
  </p:clrMapOvr>
  <mc:AlternateContent xmlns:mc="http://schemas.openxmlformats.org/markup-compatibility/2006" xmlns:p14="http://schemas.microsoft.com/office/powerpoint/2010/main">
    <mc:Choice Requires="p14">
      <p:transition spd="slow" p14:dur="2000" advTm="23526"/>
    </mc:Choice>
    <mc:Fallback xmlns="">
      <p:transition spd="slow" advTm="23526"/>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9: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3 Essential Mindsets You Need to Lead from the Heart</a:t>
            </a:r>
            <a:endParaRPr lang="en-US" sz="4000" dirty="0">
              <a:solidFill>
                <a:schemeClr val="tx1"/>
              </a:solidFill>
              <a:latin typeface="Amasis MT Pro" panose="02040504050005020304" pitchFamily="18" charset="0"/>
            </a:endParaRPr>
          </a:p>
        </p:txBody>
      </p:sp>
      <p:pic>
        <p:nvPicPr>
          <p:cNvPr id="3" name="Picture 2" descr="Text, letter&#10;&#10;Description automatically generated">
            <a:extLst>
              <a:ext uri="{FF2B5EF4-FFF2-40B4-BE49-F238E27FC236}">
                <a16:creationId xmlns:a16="http://schemas.microsoft.com/office/drawing/2014/main" id="{F9BF0708-03E8-4581-8266-E59A838013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2231" y="1853248"/>
            <a:ext cx="6967537" cy="4601748"/>
          </a:xfrm>
          <a:prstGeom prst="rect">
            <a:avLst/>
          </a:prstGeom>
          <a:noFill/>
          <a:ln>
            <a:noFill/>
          </a:ln>
        </p:spPr>
      </p:pic>
    </p:spTree>
    <p:extLst>
      <p:ext uri="{BB962C8B-B14F-4D97-AF65-F5344CB8AC3E}">
        <p14:creationId xmlns:p14="http://schemas.microsoft.com/office/powerpoint/2010/main" val="2890055469"/>
      </p:ext>
    </p:extLst>
  </p:cSld>
  <p:clrMapOvr>
    <a:masterClrMapping/>
  </p:clrMapOvr>
  <mc:AlternateContent xmlns:mc="http://schemas.openxmlformats.org/markup-compatibility/2006" xmlns:p14="http://schemas.microsoft.com/office/powerpoint/2010/main">
    <mc:Choice Requires="p14">
      <p:transition spd="slow" p14:dur="2000" advTm="63893"/>
    </mc:Choice>
    <mc:Fallback xmlns="">
      <p:transition spd="slow" advTm="6389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9: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3 Essential Mindsets You Need to Lead from the Heart</a:t>
            </a:r>
            <a:endParaRPr lang="en-US" sz="4000" dirty="0">
              <a:solidFill>
                <a:schemeClr val="tx1"/>
              </a:solidFill>
              <a:latin typeface="Amasis MT Pro" panose="02040504050005020304" pitchFamily="18" charset="0"/>
            </a:endParaRPr>
          </a:p>
        </p:txBody>
      </p:sp>
      <p:sp>
        <p:nvSpPr>
          <p:cNvPr id="6" name="Content Placeholder 5">
            <a:extLst>
              <a:ext uri="{FF2B5EF4-FFF2-40B4-BE49-F238E27FC236}">
                <a16:creationId xmlns:a16="http://schemas.microsoft.com/office/drawing/2014/main" id="{EB6907AB-CB68-CC3F-C1D0-E449343BC47C}"/>
              </a:ext>
            </a:extLst>
          </p:cNvPr>
          <p:cNvSpPr>
            <a:spLocks noGrp="1"/>
          </p:cNvSpPr>
          <p:nvPr>
            <p:ph idx="1"/>
          </p:nvPr>
        </p:nvSpPr>
        <p:spPr/>
        <p:txBody>
          <a:bodyPr>
            <a:normAutofit/>
          </a:bodyPr>
          <a:lstStyle/>
          <a:p>
            <a:pPr marL="0" marR="0" lvl="0" indent="0">
              <a:lnSpc>
                <a:spcPct val="107000"/>
              </a:lnSpc>
              <a:spcBef>
                <a:spcPts val="0"/>
              </a:spcBef>
              <a:spcAft>
                <a:spcPts val="0"/>
              </a:spcAft>
              <a:buSzPts val="1000"/>
              <a:buNone/>
              <a:tabLst>
                <a:tab pos="457200" algn="l"/>
              </a:tabLst>
            </a:pPr>
            <a:r>
              <a:rPr lang="en-US" sz="3000" b="1" kern="100" dirty="0">
                <a:latin typeface="Amasis MT Pro" panose="02040504050005020304" pitchFamily="18" charset="0"/>
                <a:ea typeface="Times New Roman" panose="02020603050405020304" pitchFamily="18" charset="0"/>
                <a:cs typeface="Arial" panose="020B0604020202020204" pitchFamily="34" charset="0"/>
              </a:rPr>
              <a:t>Leverage the 5 Psychological Superpowers </a:t>
            </a:r>
          </a:p>
          <a:p>
            <a:pPr marL="0" marR="0" lvl="0" indent="0">
              <a:lnSpc>
                <a:spcPct val="107000"/>
              </a:lnSpc>
              <a:spcBef>
                <a:spcPts val="0"/>
              </a:spcBef>
              <a:spcAft>
                <a:spcPts val="0"/>
              </a:spcAft>
              <a:buSzPts val="1000"/>
              <a:buNone/>
              <a:tabLst>
                <a:tab pos="457200" algn="l"/>
              </a:tabLst>
            </a:pPr>
            <a:endParaRPr lang="en-US" sz="2400" kern="100" dirty="0">
              <a:latin typeface="Amasis MT Pro" panose="02040504050005020304" pitchFamily="18"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Prospection</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Resilience</a:t>
            </a:r>
            <a:endParaRPr lang="en-US" sz="2400" b="1" kern="100" dirty="0">
              <a:latin typeface="Amasis MT Pro" panose="02040504050005020304" pitchFamily="18"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Innovation</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Social Connection</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Mattering</a:t>
            </a:r>
            <a:endParaRPr lang="en-US" sz="2800" kern="100" dirty="0">
              <a:latin typeface="Amasis MT Pro" panose="02040504050005020304" pitchFamily="18" charset="0"/>
              <a:ea typeface="Times New Roman" panose="02020603050405020304" pitchFamily="18" charset="0"/>
              <a:cs typeface="Arial" panose="020B0604020202020204" pitchFamily="34" charset="0"/>
            </a:endParaRPr>
          </a:p>
        </p:txBody>
      </p:sp>
      <p:pic>
        <p:nvPicPr>
          <p:cNvPr id="3074" name="Picture 2" descr="61 Resilience Quotes to Overcome Any Adversity - Happier Human">
            <a:extLst>
              <a:ext uri="{FF2B5EF4-FFF2-40B4-BE49-F238E27FC236}">
                <a16:creationId xmlns:a16="http://schemas.microsoft.com/office/drawing/2014/main" id="{C0FA815D-0410-4C13-60CC-A0BB300A1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764" y="2773674"/>
            <a:ext cx="4548487" cy="2753967"/>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244795"/>
      </p:ext>
    </p:extLst>
  </p:cSld>
  <p:clrMapOvr>
    <a:masterClrMapping/>
  </p:clrMapOvr>
  <mc:AlternateContent xmlns:mc="http://schemas.openxmlformats.org/markup-compatibility/2006" xmlns:p14="http://schemas.microsoft.com/office/powerpoint/2010/main">
    <mc:Choice Requires="p14">
      <p:transition spd="slow" p14:dur="2000" advTm="107484"/>
    </mc:Choice>
    <mc:Fallback xmlns="">
      <p:transition spd="slow" advTm="10748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10: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Growth &amp; Development - The Key to Motivating and Retaining Your Best People</a:t>
            </a:r>
            <a:br>
              <a:rPr lang="en-US" sz="1800" dirty="0">
                <a:solidFill>
                  <a:srgbClr val="2D2D2F"/>
                </a:solidFill>
                <a:effectLst/>
                <a:latin typeface="Cambria" panose="02040503050406030204" pitchFamily="18" charset="0"/>
                <a:ea typeface="Calibri" panose="020F0502020204030204" pitchFamily="34" charset="0"/>
                <a:cs typeface="Arial" panose="020B0604020202020204" pitchFamily="34" charset="0"/>
              </a:rPr>
            </a:br>
            <a:endParaRPr lang="en-US" sz="4000" dirty="0">
              <a:solidFill>
                <a:schemeClr val="tx1"/>
              </a:solidFill>
              <a:latin typeface="Amasis MT Pro" panose="02040504050005020304" pitchFamily="18" charset="0"/>
            </a:endParaRPr>
          </a:p>
        </p:txBody>
      </p:sp>
      <p:pic>
        <p:nvPicPr>
          <p:cNvPr id="5" name="Picture 4">
            <a:extLst>
              <a:ext uri="{FF2B5EF4-FFF2-40B4-BE49-F238E27FC236}">
                <a16:creationId xmlns:a16="http://schemas.microsoft.com/office/drawing/2014/main" id="{DF833152-34DE-BF9F-EEC6-B2F79E8897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1762" y="2140395"/>
            <a:ext cx="6848475" cy="4109085"/>
          </a:xfrm>
          <a:prstGeom prst="rect">
            <a:avLst/>
          </a:prstGeom>
          <a:noFill/>
          <a:ln>
            <a:noFill/>
          </a:ln>
          <a:effectLst>
            <a:softEdge rad="38100"/>
          </a:effectLst>
        </p:spPr>
      </p:pic>
    </p:spTree>
    <p:extLst>
      <p:ext uri="{BB962C8B-B14F-4D97-AF65-F5344CB8AC3E}">
        <p14:creationId xmlns:p14="http://schemas.microsoft.com/office/powerpoint/2010/main" val="1041670015"/>
      </p:ext>
    </p:extLst>
  </p:cSld>
  <p:clrMapOvr>
    <a:masterClrMapping/>
  </p:clrMapOvr>
  <mc:AlternateContent xmlns:mc="http://schemas.openxmlformats.org/markup-compatibility/2006" xmlns:p14="http://schemas.microsoft.com/office/powerpoint/2010/main">
    <mc:Choice Requires="p14">
      <p:transition spd="slow" p14:dur="2000" advTm="78667"/>
    </mc:Choice>
    <mc:Fallback xmlns="">
      <p:transition spd="slow" advTm="78667"/>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4" name="Picture 1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2600" b="0" i="0" kern="1200" dirty="0">
                <a:solidFill>
                  <a:srgbClr val="EBEBEB"/>
                </a:solidFill>
                <a:latin typeface="+mj-lt"/>
                <a:ea typeface="+mj-ea"/>
                <a:cs typeface="+mj-cs"/>
              </a:rPr>
              <a:t>Lesson 10: </a:t>
            </a:r>
            <a:r>
              <a:rPr lang="en-US" sz="2600" b="0" i="0" kern="1200" dirty="0">
                <a:solidFill>
                  <a:srgbClr val="EBEBEB"/>
                </a:solidFill>
                <a:effectLst/>
                <a:latin typeface="+mj-lt"/>
                <a:ea typeface="+mj-ea"/>
                <a:cs typeface="+mj-cs"/>
              </a:rPr>
              <a:t>Growth &amp; Development - The Key to Motivating and Retaining Your Best People</a:t>
            </a:r>
            <a:br>
              <a:rPr lang="en-US" sz="2600" b="0" i="0" kern="1200" dirty="0">
                <a:solidFill>
                  <a:srgbClr val="EBEBEB"/>
                </a:solidFill>
                <a:effectLst/>
                <a:latin typeface="+mj-lt"/>
                <a:ea typeface="+mj-ea"/>
                <a:cs typeface="+mj-cs"/>
              </a:rPr>
            </a:br>
            <a:endParaRPr lang="en-US" sz="2600" b="0" i="0" kern="1200" dirty="0">
              <a:solidFill>
                <a:srgbClr val="EBEBEB"/>
              </a:solidFill>
              <a:latin typeface="+mj-lt"/>
              <a:ea typeface="+mj-ea"/>
              <a:cs typeface="+mj-cs"/>
            </a:endParaRPr>
          </a:p>
        </p:txBody>
      </p:sp>
      <p:sp>
        <p:nvSpPr>
          <p:cNvPr id="22"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24" name="Freeform: Shape 23">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3" name="Picture 2" descr="Chart&#10;&#10;Description automatically generated">
            <a:extLst>
              <a:ext uri="{FF2B5EF4-FFF2-40B4-BE49-F238E27FC236}">
                <a16:creationId xmlns:a16="http://schemas.microsoft.com/office/drawing/2014/main" id="{05C93BDD-935A-D7FA-64A7-F8A361E6A1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961351" y="1186320"/>
            <a:ext cx="6097484" cy="4071480"/>
          </a:xfrm>
          <a:prstGeom prst="rect">
            <a:avLst/>
          </a:prstGeom>
          <a:noFill/>
          <a:effectLst/>
        </p:spPr>
      </p:pic>
    </p:spTree>
    <p:extLst>
      <p:ext uri="{BB962C8B-B14F-4D97-AF65-F5344CB8AC3E}">
        <p14:creationId xmlns:p14="http://schemas.microsoft.com/office/powerpoint/2010/main" val="9922498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2758"/>
    </mc:Choice>
    <mc:Fallback xmlns="">
      <p:transition spd="slow" advTm="42758"/>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10: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Growth &amp; Development - The Key to Motivating and Retaining Your Best People</a:t>
            </a:r>
            <a:br>
              <a:rPr lang="en-US" sz="1800" dirty="0">
                <a:solidFill>
                  <a:srgbClr val="2D2D2F"/>
                </a:solidFill>
                <a:effectLst/>
                <a:latin typeface="Cambria" panose="02040503050406030204" pitchFamily="18" charset="0"/>
                <a:ea typeface="Calibri" panose="020F0502020204030204" pitchFamily="34" charset="0"/>
                <a:cs typeface="Arial" panose="020B0604020202020204" pitchFamily="34" charset="0"/>
              </a:rPr>
            </a:br>
            <a:endParaRPr lang="en-US" sz="4000" dirty="0">
              <a:solidFill>
                <a:schemeClr val="tx1"/>
              </a:solidFill>
              <a:latin typeface="Amasis MT Pro" panose="02040504050005020304" pitchFamily="18" charset="0"/>
            </a:endParaRPr>
          </a:p>
        </p:txBody>
      </p:sp>
      <p:sp>
        <p:nvSpPr>
          <p:cNvPr id="4" name="TextBox 3">
            <a:extLst>
              <a:ext uri="{FF2B5EF4-FFF2-40B4-BE49-F238E27FC236}">
                <a16:creationId xmlns:a16="http://schemas.microsoft.com/office/drawing/2014/main" id="{BA011B14-3D10-A258-2342-24FE62BD60F1}"/>
              </a:ext>
            </a:extLst>
          </p:cNvPr>
          <p:cNvSpPr txBox="1"/>
          <p:nvPr/>
        </p:nvSpPr>
        <p:spPr>
          <a:xfrm>
            <a:off x="791852" y="2618320"/>
            <a:ext cx="10558020" cy="2540375"/>
          </a:xfrm>
          <a:prstGeom prst="rect">
            <a:avLst/>
          </a:prstGeom>
          <a:noFill/>
        </p:spPr>
        <p:txBody>
          <a:bodyPr wrap="square">
            <a:spAutoFit/>
          </a:bodyPr>
          <a:lstStyle/>
          <a:p>
            <a:pPr marL="0" marR="0">
              <a:spcBef>
                <a:spcPts val="1200"/>
              </a:spcBef>
              <a:spcAft>
                <a:spcPts val="1200"/>
              </a:spcAft>
            </a:pPr>
            <a:r>
              <a:rPr lang="en-US" sz="2400" b="1" dirty="0">
                <a:effectLst/>
                <a:latin typeface="Amasis MT Pro" panose="02040504050005020304" pitchFamily="18" charset="0"/>
                <a:ea typeface="Calibri" panose="020F0502020204030204" pitchFamily="34" charset="0"/>
                <a:cs typeface="Arial" panose="020B0604020202020204" pitchFamily="34" charset="0"/>
              </a:rPr>
              <a:t>There are basically two scenarios you have to handle</a:t>
            </a:r>
            <a:r>
              <a:rPr lang="en-US" sz="2400" b="1" dirty="0">
                <a:latin typeface="Amasis MT Pro" panose="02040504050005020304" pitchFamily="18" charset="0"/>
                <a:ea typeface="Calibri" panose="020F0502020204030204" pitchFamily="34" charset="0"/>
                <a:cs typeface="Arial" panose="020B0604020202020204" pitchFamily="34" charset="0"/>
              </a:rPr>
              <a:t> (preferably during your 1:1 sessions)</a:t>
            </a:r>
            <a:r>
              <a:rPr lang="en-US" sz="2400" b="1" dirty="0">
                <a:effectLst/>
                <a:latin typeface="Amasis MT Pro" panose="02040504050005020304" pitchFamily="18" charset="0"/>
                <a:ea typeface="Calibri" panose="020F0502020204030204" pitchFamily="34" charset="0"/>
                <a:cs typeface="Arial" panose="020B0604020202020204" pitchFamily="34" charset="0"/>
              </a:rPr>
              <a:t>:</a:t>
            </a:r>
            <a:endParaRPr lang="en-US" sz="2000" b="1" dirty="0">
              <a:effectLst/>
              <a:latin typeface="Amasis MT Pro" panose="02040504050005020304" pitchFamily="18" charset="0"/>
              <a:ea typeface="Calibri" panose="020F0502020204030204" pitchFamily="34" charset="0"/>
            </a:endParaRPr>
          </a:p>
          <a:p>
            <a:pPr marR="0" lvl="0">
              <a:lnSpc>
                <a:spcPct val="107000"/>
              </a:lnSpc>
              <a:spcBef>
                <a:spcPts val="0"/>
              </a:spcBef>
              <a:spcAft>
                <a:spcPts val="0"/>
              </a:spcAft>
              <a:buSzPts val="1000"/>
              <a:tabLst>
                <a:tab pos="457200" algn="l"/>
              </a:tabLst>
            </a:pPr>
            <a:r>
              <a:rPr lang="en-US" sz="2400" b="1" kern="100" dirty="0">
                <a:effectLst/>
                <a:latin typeface="Amasis MT Pro" panose="02040504050005020304" pitchFamily="18" charset="0"/>
                <a:ea typeface="Calibri" panose="020F0502020204030204" pitchFamily="34" charset="0"/>
                <a:cs typeface="Arial" panose="020B0604020202020204" pitchFamily="34" charset="0"/>
              </a:rPr>
              <a:t>1) Starting out:</a:t>
            </a:r>
            <a:r>
              <a:rPr lang="en-US" sz="2400" kern="100" dirty="0">
                <a:effectLst/>
                <a:latin typeface="Amasis MT Pro" panose="02040504050005020304" pitchFamily="18" charset="0"/>
                <a:ea typeface="Calibri" panose="020F0502020204030204" pitchFamily="34" charset="0"/>
                <a:cs typeface="Arial" panose="020B0604020202020204" pitchFamily="34" charset="0"/>
              </a:rPr>
              <a:t> When you don't know their goals (or they don't), you have to first figure out what they want to work toward.</a:t>
            </a:r>
            <a:endParaRPr lang="en-US" sz="20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457200" algn="l"/>
              </a:tabLst>
            </a:pPr>
            <a:r>
              <a:rPr lang="en-US" sz="2400" b="1" kern="100" dirty="0">
                <a:effectLst/>
                <a:latin typeface="Amasis MT Pro" panose="02040504050005020304" pitchFamily="18" charset="0"/>
                <a:ea typeface="Calibri" panose="020F0502020204030204" pitchFamily="34" charset="0"/>
                <a:cs typeface="Arial" panose="020B0604020202020204" pitchFamily="34" charset="0"/>
              </a:rPr>
              <a:t>2) Keeping momentum:</a:t>
            </a:r>
            <a:r>
              <a:rPr lang="en-US" sz="2400" kern="100" dirty="0">
                <a:effectLst/>
                <a:latin typeface="Amasis MT Pro" panose="02040504050005020304" pitchFamily="18" charset="0"/>
                <a:ea typeface="Calibri" panose="020F0502020204030204" pitchFamily="34" charset="0"/>
                <a:cs typeface="Arial" panose="020B0604020202020204" pitchFamily="34" charset="0"/>
              </a:rPr>
              <a:t> Once you know their goals, you have to help them make ongoing progress to get there.</a:t>
            </a:r>
            <a:endParaRPr lang="en-US" sz="2000" kern="100" dirty="0">
              <a:effectLst/>
              <a:latin typeface="Amasis MT Pro" panose="020405040500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6312149"/>
      </p:ext>
    </p:extLst>
  </p:cSld>
  <p:clrMapOvr>
    <a:masterClrMapping/>
  </p:clrMapOvr>
  <mc:AlternateContent xmlns:mc="http://schemas.openxmlformats.org/markup-compatibility/2006" xmlns:p14="http://schemas.microsoft.com/office/powerpoint/2010/main">
    <mc:Choice Requires="p14">
      <p:transition spd="slow" p14:dur="2000" advTm="60451"/>
    </mc:Choice>
    <mc:Fallback xmlns="">
      <p:transition spd="slow" advTm="60451"/>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10: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Growth &amp; Development - The Key to Motivating and Retaining Your Best People</a:t>
            </a:r>
            <a:br>
              <a:rPr lang="en-US" sz="1800" dirty="0">
                <a:solidFill>
                  <a:srgbClr val="2D2D2F"/>
                </a:solidFill>
                <a:effectLst/>
                <a:latin typeface="Cambria" panose="02040503050406030204" pitchFamily="18" charset="0"/>
                <a:ea typeface="Calibri" panose="020F0502020204030204" pitchFamily="34" charset="0"/>
                <a:cs typeface="Arial" panose="020B0604020202020204" pitchFamily="34" charset="0"/>
              </a:rPr>
            </a:br>
            <a:endParaRPr lang="en-US" sz="4000" dirty="0">
              <a:solidFill>
                <a:schemeClr val="tx1"/>
              </a:solidFill>
              <a:latin typeface="Amasis MT Pro" panose="02040504050005020304" pitchFamily="18" charset="0"/>
            </a:endParaRPr>
          </a:p>
        </p:txBody>
      </p:sp>
      <p:sp>
        <p:nvSpPr>
          <p:cNvPr id="4" name="TextBox 3">
            <a:extLst>
              <a:ext uri="{FF2B5EF4-FFF2-40B4-BE49-F238E27FC236}">
                <a16:creationId xmlns:a16="http://schemas.microsoft.com/office/drawing/2014/main" id="{BA011B14-3D10-A258-2342-24FE62BD60F1}"/>
              </a:ext>
            </a:extLst>
          </p:cNvPr>
          <p:cNvSpPr txBox="1"/>
          <p:nvPr/>
        </p:nvSpPr>
        <p:spPr>
          <a:xfrm>
            <a:off x="791852" y="2618320"/>
            <a:ext cx="10558020" cy="2438168"/>
          </a:xfrm>
          <a:prstGeom prst="rect">
            <a:avLst/>
          </a:prstGeom>
          <a:noFill/>
        </p:spPr>
        <p:txBody>
          <a:bodyPr wrap="square">
            <a:spAutoFit/>
          </a:bodyPr>
          <a:lstStyle/>
          <a:p>
            <a:pPr marR="0" lvl="0">
              <a:lnSpc>
                <a:spcPct val="107000"/>
              </a:lnSpc>
              <a:spcBef>
                <a:spcPts val="0"/>
              </a:spcBef>
              <a:spcAft>
                <a:spcPts val="0"/>
              </a:spcAft>
              <a:buSzPts val="1000"/>
              <a:tabLst>
                <a:tab pos="457200" algn="l"/>
              </a:tabLst>
            </a:pPr>
            <a:r>
              <a:rPr lang="en-US" sz="2400" b="1" kern="100" dirty="0">
                <a:effectLst/>
                <a:latin typeface="Amasis MT Pro" panose="02040504050005020304" pitchFamily="18" charset="0"/>
                <a:ea typeface="Calibri" panose="020F0502020204030204" pitchFamily="34" charset="0"/>
                <a:cs typeface="Arial" panose="020B0604020202020204" pitchFamily="34" charset="0"/>
              </a:rPr>
              <a:t>Questions to Ask</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i="1" kern="100" dirty="0">
                <a:effectLst/>
                <a:latin typeface="Amasis MT Pro" panose="02040504050005020304" pitchFamily="18" charset="0"/>
                <a:ea typeface="Calibri" panose="020F0502020204030204" pitchFamily="34" charset="0"/>
                <a:cs typeface="Arial" panose="020B0604020202020204" pitchFamily="34" charset="0"/>
              </a:rPr>
              <a:t>What kind of success do you want in your life and what kind of success do you want in your work? </a:t>
            </a:r>
            <a:endParaRPr lang="en-US" sz="2400" i="1"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i="1" kern="100" dirty="0">
                <a:effectLst/>
                <a:latin typeface="Amasis MT Pro" panose="02040504050005020304" pitchFamily="18" charset="0"/>
                <a:ea typeface="Calibri" panose="020F0502020204030204" pitchFamily="34" charset="0"/>
                <a:cs typeface="Arial" panose="020B0604020202020204" pitchFamily="34" charset="0"/>
              </a:rPr>
              <a:t>How do you feel about the progress you are making in your current role? </a:t>
            </a:r>
            <a:endParaRPr lang="en-US" sz="2400" i="1"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i="1" kern="100" dirty="0">
                <a:effectLst/>
                <a:latin typeface="Amasis MT Pro" panose="02040504050005020304" pitchFamily="18" charset="0"/>
                <a:ea typeface="Calibri" panose="020F0502020204030204" pitchFamily="34" charset="0"/>
                <a:cs typeface="Arial" panose="020B0604020202020204" pitchFamily="34" charset="0"/>
              </a:rPr>
              <a:t>What specific skills would you like to grow or develop? </a:t>
            </a:r>
            <a:endParaRPr lang="en-US" sz="2400" i="1"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i="1" kern="100" dirty="0">
                <a:effectLst/>
                <a:latin typeface="Amasis MT Pro" panose="02040504050005020304" pitchFamily="18" charset="0"/>
                <a:ea typeface="Calibri" panose="020F0502020204030204" pitchFamily="34" charset="0"/>
                <a:cs typeface="Arial" panose="020B0604020202020204" pitchFamily="34" charset="0"/>
              </a:rPr>
              <a:t>What are the things that I can do to help you achieve these dreams?</a:t>
            </a:r>
            <a:endParaRPr lang="en-US" sz="2400" i="1" kern="100" dirty="0">
              <a:effectLst/>
              <a:latin typeface="Amasis MT Pro" panose="020405040500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8757328"/>
      </p:ext>
    </p:extLst>
  </p:cSld>
  <p:clrMapOvr>
    <a:masterClrMapping/>
  </p:clrMapOvr>
  <mc:AlternateContent xmlns:mc="http://schemas.openxmlformats.org/markup-compatibility/2006" xmlns:p14="http://schemas.microsoft.com/office/powerpoint/2010/main">
    <mc:Choice Requires="p14">
      <p:transition spd="slow" p14:dur="2000" advTm="29789"/>
    </mc:Choice>
    <mc:Fallback xmlns="">
      <p:transition spd="slow" advTm="29789"/>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11: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How to Hire from the Heart to Build an Amazing Team</a:t>
            </a:r>
            <a:endParaRPr lang="en-US" sz="4000" dirty="0">
              <a:solidFill>
                <a:schemeClr val="tx1"/>
              </a:solidFill>
              <a:latin typeface="Amasis MT Pro" panose="02040504050005020304" pitchFamily="18" charset="0"/>
            </a:endParaRPr>
          </a:p>
        </p:txBody>
      </p:sp>
      <p:sp>
        <p:nvSpPr>
          <p:cNvPr id="4" name="Content Placeholder 3">
            <a:extLst>
              <a:ext uri="{FF2B5EF4-FFF2-40B4-BE49-F238E27FC236}">
                <a16:creationId xmlns:a16="http://schemas.microsoft.com/office/drawing/2014/main" id="{18E1D35F-4BEE-0DB5-EAC7-2663BD1CBF59}"/>
              </a:ext>
            </a:extLst>
          </p:cNvPr>
          <p:cNvSpPr>
            <a:spLocks noGrp="1"/>
          </p:cNvSpPr>
          <p:nvPr>
            <p:ph idx="1"/>
          </p:nvPr>
        </p:nvSpPr>
        <p:spPr>
          <a:xfrm>
            <a:off x="749030" y="1945532"/>
            <a:ext cx="11073624" cy="4584360"/>
          </a:xfrm>
        </p:spPr>
        <p:txBody>
          <a:bodyPr>
            <a:normAutofit fontScale="85000" lnSpcReduction="10000"/>
          </a:bodyPr>
          <a:lstStyle/>
          <a:p>
            <a:pPr marL="0" indent="0">
              <a:buNone/>
            </a:pPr>
            <a:r>
              <a:rPr lang="en-US" sz="3300" b="1" dirty="0">
                <a:latin typeface="Amasis MT Pro" panose="02040504050005020304" pitchFamily="18" charset="0"/>
              </a:rPr>
              <a:t>8 Key Steps to Follow for Effective Hiring Processes</a:t>
            </a:r>
            <a:r>
              <a:rPr lang="en-US" sz="3300" dirty="0">
                <a:latin typeface="Amasis MT Pro" panose="02040504050005020304" pitchFamily="18" charset="0"/>
              </a:rPr>
              <a:t> </a:t>
            </a:r>
          </a:p>
          <a:p>
            <a:pPr marL="0" indent="0">
              <a:buNone/>
            </a:pPr>
            <a:r>
              <a:rPr lang="en-US" sz="2800" dirty="0">
                <a:latin typeface="Amasis MT Pro" panose="02040504050005020304" pitchFamily="18" charset="0"/>
              </a:rPr>
              <a:t>1) Define and be absolutely clear on what talents you need.</a:t>
            </a:r>
          </a:p>
          <a:p>
            <a:pPr marL="0" indent="0">
              <a:buNone/>
            </a:pPr>
            <a:r>
              <a:rPr lang="en-US" sz="2800" dirty="0">
                <a:effectLst/>
                <a:latin typeface="Amasis MT Pro" panose="02040504050005020304" pitchFamily="18" charset="0"/>
                <a:ea typeface="Calibri" panose="020F0502020204030204" pitchFamily="34" charset="0"/>
                <a:cs typeface="Arial" panose="020B0604020202020204" pitchFamily="34" charset="0"/>
              </a:rPr>
              <a:t>2) Always seek to improve th</a:t>
            </a:r>
            <a:r>
              <a:rPr lang="en-US" sz="2800" dirty="0">
                <a:latin typeface="Amasis MT Pro" panose="02040504050005020304" pitchFamily="18" charset="0"/>
                <a:ea typeface="Calibri" panose="020F0502020204030204" pitchFamily="34" charset="0"/>
                <a:cs typeface="Arial" panose="020B0604020202020204" pitchFamily="34" charset="0"/>
              </a:rPr>
              <a:t>e strength and talent of your team.</a:t>
            </a:r>
          </a:p>
          <a:p>
            <a:pPr marL="0" indent="0">
              <a:buNone/>
            </a:pPr>
            <a:r>
              <a:rPr lang="en-US" sz="2800" dirty="0">
                <a:effectLst/>
                <a:latin typeface="Amasis MT Pro" panose="02040504050005020304" pitchFamily="18" charset="0"/>
                <a:ea typeface="Calibri" panose="020F0502020204030204" pitchFamily="34" charset="0"/>
                <a:cs typeface="Arial" panose="020B0604020202020204" pitchFamily="34" charset="0"/>
              </a:rPr>
              <a:t>3) Look for evidence of ambition and winning ways.</a:t>
            </a:r>
          </a:p>
          <a:p>
            <a:pPr marL="0" indent="0">
              <a:buNone/>
            </a:pPr>
            <a:r>
              <a:rPr lang="en-US" sz="2800" dirty="0">
                <a:effectLst/>
                <a:latin typeface="Amasis MT Pro" panose="02040504050005020304" pitchFamily="18" charset="0"/>
                <a:ea typeface="Calibri" panose="020F0502020204030204" pitchFamily="34" charset="0"/>
                <a:cs typeface="Arial" panose="020B0604020202020204" pitchFamily="34" charset="0"/>
              </a:rPr>
              <a:t>4) Interview with purpose. (Give your questions to the interviewees in advance.)</a:t>
            </a:r>
          </a:p>
          <a:p>
            <a:pPr marL="0" indent="0">
              <a:buNone/>
            </a:pPr>
            <a:r>
              <a:rPr lang="en-US" sz="2800" dirty="0">
                <a:latin typeface="Amasis MT Pro" panose="02040504050005020304" pitchFamily="18" charset="0"/>
                <a:ea typeface="Calibri" panose="020F0502020204030204" pitchFamily="34" charset="0"/>
                <a:cs typeface="Arial" panose="020B0604020202020204" pitchFamily="34" charset="0"/>
              </a:rPr>
              <a:t>5) Involve your team in the selection process. </a:t>
            </a:r>
          </a:p>
          <a:p>
            <a:pPr marL="0" indent="0">
              <a:buNone/>
            </a:pPr>
            <a:r>
              <a:rPr lang="en-US" sz="2800" dirty="0">
                <a:latin typeface="Amasis MT Pro" panose="02040504050005020304" pitchFamily="18" charset="0"/>
                <a:ea typeface="Calibri" panose="020F0502020204030204" pitchFamily="34" charset="0"/>
                <a:cs typeface="Arial" panose="020B0604020202020204" pitchFamily="34" charset="0"/>
              </a:rPr>
              <a:t>6) Obtain job samples.</a:t>
            </a:r>
          </a:p>
          <a:p>
            <a:pPr marL="0" indent="0">
              <a:buNone/>
            </a:pPr>
            <a:r>
              <a:rPr lang="en-US" sz="2800" kern="100" dirty="0">
                <a:effectLst/>
                <a:latin typeface="Amasis MT Pro" panose="02040504050005020304" pitchFamily="18" charset="0"/>
                <a:ea typeface="Calibri" panose="020F0502020204030204" pitchFamily="34" charset="0"/>
                <a:cs typeface="Arial" panose="020B0604020202020204" pitchFamily="34" charset="0"/>
              </a:rPr>
              <a:t>7) Before you make an offer, give finalists a clear, thorough, and honest summary of your expectations and job duties. </a:t>
            </a:r>
          </a:p>
          <a:p>
            <a:pPr marL="0" indent="0">
              <a:buNone/>
            </a:pPr>
            <a:r>
              <a:rPr lang="en-US" sz="2800" kern="100" dirty="0">
                <a:latin typeface="Amasis MT Pro" panose="02040504050005020304" pitchFamily="18" charset="0"/>
                <a:ea typeface="Calibri" panose="020F0502020204030204" pitchFamily="34" charset="0"/>
                <a:cs typeface="Arial" panose="020B0604020202020204" pitchFamily="34" charset="0"/>
              </a:rPr>
              <a:t>8) Listen to your heart when making a hiring decision. </a:t>
            </a:r>
            <a:r>
              <a:rPr lang="en-US" sz="2800" kern="100" dirty="0">
                <a:effectLst/>
                <a:latin typeface="Amasis MT Pro" panose="02040504050005020304" pitchFamily="18" charset="0"/>
                <a:ea typeface="Times New Roman" panose="02020603050405020304" pitchFamily="18" charset="0"/>
                <a:cs typeface="Arial" panose="020B0604020202020204" pitchFamily="34" charset="0"/>
              </a:rPr>
              <a:t> </a:t>
            </a:r>
            <a:endParaRPr lang="en-US" sz="2800" kern="100" dirty="0">
              <a:effectLst/>
              <a:latin typeface="Amasis MT Pro" panose="02040504050005020304" pitchFamily="18" charset="0"/>
              <a:ea typeface="Calibri" panose="020F0502020204030204" pitchFamily="34" charset="0"/>
              <a:cs typeface="Arial" panose="020B0604020202020204" pitchFamily="34" charset="0"/>
            </a:endParaRPr>
          </a:p>
          <a:p>
            <a:pPr marL="457200" indent="-457200">
              <a:buFont typeface="Wingdings 3" charset="2"/>
              <a:buAutoNum type="arabicParenR"/>
            </a:pPr>
            <a:endParaRPr lang="en-US" sz="2000" dirty="0">
              <a:latin typeface="Amasis MT Pro" panose="02040504050005020304" pitchFamily="18" charset="0"/>
              <a:ea typeface="Calibri" panose="020F0502020204030204" pitchFamily="34" charset="0"/>
              <a:cs typeface="Arial" panose="020B0604020202020204" pitchFamily="34" charset="0"/>
            </a:endParaRPr>
          </a:p>
          <a:p>
            <a:pPr marL="457200" indent="-457200">
              <a:buFont typeface="Wingdings 3" charset="2"/>
              <a:buAutoNum type="arabicParenR"/>
            </a:pPr>
            <a:endParaRPr lang="en-US" sz="2000" dirty="0">
              <a:latin typeface="Amasis MT Pro" panose="02040504050005020304" pitchFamily="18" charset="0"/>
              <a:ea typeface="Calibri" panose="020F0502020204030204" pitchFamily="34" charset="0"/>
              <a:cs typeface="Arial" panose="020B0604020202020204" pitchFamily="34" charset="0"/>
            </a:endParaRPr>
          </a:p>
          <a:p>
            <a:pPr marL="457200" indent="-457200">
              <a:buFont typeface="Wingdings 3" charset="2"/>
              <a:buAutoNum type="arabicParenR"/>
            </a:pPr>
            <a:endParaRPr lang="en-US" sz="2000" dirty="0">
              <a:effectLst/>
              <a:latin typeface="Amasis MT Pro" panose="02040504050005020304" pitchFamily="18" charset="0"/>
              <a:ea typeface="Calibri" panose="020F0502020204030204" pitchFamily="34" charset="0"/>
              <a:cs typeface="Arial" panose="020B0604020202020204" pitchFamily="34" charset="0"/>
            </a:endParaRPr>
          </a:p>
          <a:p>
            <a:pPr marL="457200" indent="-457200">
              <a:buFont typeface="Wingdings 3" charset="2"/>
              <a:buAutoNum type="arabicParenR"/>
            </a:pPr>
            <a:endParaRPr lang="en-US" sz="2000" dirty="0">
              <a:effectLst/>
              <a:latin typeface="Amasis MT Pro" panose="02040504050005020304" pitchFamily="18" charset="0"/>
              <a:ea typeface="Calibri" panose="020F0502020204030204" pitchFamily="34" charset="0"/>
              <a:cs typeface="Arial" panose="020B0604020202020204" pitchFamily="34" charset="0"/>
            </a:endParaRPr>
          </a:p>
          <a:p>
            <a:pPr marL="457200" indent="-457200">
              <a:buFont typeface="Wingdings 3" charset="2"/>
              <a:buAutoNum type="arabicParenR"/>
            </a:pPr>
            <a:endParaRPr lang="en-US" sz="2000" dirty="0">
              <a:latin typeface="Amasis MT Pro" panose="02040504050005020304" pitchFamily="18" charset="0"/>
              <a:ea typeface="Calibri" panose="020F0502020204030204" pitchFamily="34" charset="0"/>
              <a:cs typeface="Arial" panose="020B0604020202020204" pitchFamily="34" charset="0"/>
            </a:endParaRPr>
          </a:p>
          <a:p>
            <a:pPr marL="457200" indent="-457200">
              <a:buAutoNum type="arabicParenR"/>
            </a:pPr>
            <a:endParaRPr lang="en-US" b="1" dirty="0">
              <a:latin typeface="Amasis MT Pro" panose="02040504050005020304" pitchFamily="18" charset="0"/>
            </a:endParaRPr>
          </a:p>
          <a:p>
            <a:pPr marL="457200" indent="-457200">
              <a:buAutoNum type="arabicParenR"/>
            </a:pPr>
            <a:endParaRPr lang="en-US" b="1" dirty="0">
              <a:latin typeface="Amasis MT Pro" panose="02040504050005020304" pitchFamily="18" charset="0"/>
            </a:endParaRPr>
          </a:p>
          <a:p>
            <a:pPr marL="457200" indent="-457200">
              <a:buAutoNum type="arabicParenR"/>
            </a:pPr>
            <a:endParaRPr lang="en-US" b="1" dirty="0">
              <a:latin typeface="Amasis MT Pro" panose="02040504050005020304" pitchFamily="18" charset="0"/>
            </a:endParaRPr>
          </a:p>
        </p:txBody>
      </p:sp>
    </p:spTree>
    <p:extLst>
      <p:ext uri="{BB962C8B-B14F-4D97-AF65-F5344CB8AC3E}">
        <p14:creationId xmlns:p14="http://schemas.microsoft.com/office/powerpoint/2010/main" val="2453014748"/>
      </p:ext>
    </p:extLst>
  </p:cSld>
  <p:clrMapOvr>
    <a:masterClrMapping/>
  </p:clrMapOvr>
  <mc:AlternateContent xmlns:mc="http://schemas.openxmlformats.org/markup-compatibility/2006" xmlns:p14="http://schemas.microsoft.com/office/powerpoint/2010/main">
    <mc:Choice Requires="p14">
      <p:transition spd="slow" p14:dur="2000" advTm="211099"/>
    </mc:Choice>
    <mc:Fallback xmlns="">
      <p:transition spd="slow" advTm="211099"/>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12: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Building Lasting Loyalty &amp; Your Legacy as a Leader</a:t>
            </a:r>
            <a:endParaRPr lang="en-US" sz="4000" dirty="0">
              <a:solidFill>
                <a:schemeClr val="tx1"/>
              </a:solidFill>
              <a:latin typeface="Amasis MT Pro" panose="02040504050005020304" pitchFamily="18" charset="0"/>
            </a:endParaRPr>
          </a:p>
        </p:txBody>
      </p:sp>
      <p:pic>
        <p:nvPicPr>
          <p:cNvPr id="5" name="Picture 4" descr="A picture containing text, person, person, posing&#10;&#10;Description automatically generated">
            <a:extLst>
              <a:ext uri="{FF2B5EF4-FFF2-40B4-BE49-F238E27FC236}">
                <a16:creationId xmlns:a16="http://schemas.microsoft.com/office/drawing/2014/main" id="{325F9990-2188-A49A-F8EC-AA8789AB0B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8075" y="2105025"/>
            <a:ext cx="7035849" cy="4033887"/>
          </a:xfrm>
          <a:prstGeom prst="rect">
            <a:avLst/>
          </a:prstGeom>
          <a:noFill/>
          <a:ln>
            <a:noFill/>
          </a:ln>
        </p:spPr>
      </p:pic>
    </p:spTree>
    <p:extLst>
      <p:ext uri="{BB962C8B-B14F-4D97-AF65-F5344CB8AC3E}">
        <p14:creationId xmlns:p14="http://schemas.microsoft.com/office/powerpoint/2010/main" val="1636357976"/>
      </p:ext>
    </p:extLst>
  </p:cSld>
  <p:clrMapOvr>
    <a:masterClrMapping/>
  </p:clrMapOvr>
  <mc:AlternateContent xmlns:mc="http://schemas.openxmlformats.org/markup-compatibility/2006" xmlns:p14="http://schemas.microsoft.com/office/powerpoint/2010/main">
    <mc:Choice Requires="p14">
      <p:transition spd="slow" p14:dur="2000" advTm="31589"/>
    </mc:Choice>
    <mc:Fallback xmlns="">
      <p:transition spd="slow" advTm="31589"/>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12: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Building Lasting Loyalty &amp; Your Legacy as a Leader</a:t>
            </a:r>
            <a:endParaRPr lang="en-US" sz="4000" dirty="0">
              <a:solidFill>
                <a:schemeClr val="tx1"/>
              </a:solidFill>
              <a:latin typeface="Amasis MT Pro" panose="02040504050005020304" pitchFamily="18" charset="0"/>
            </a:endParaRPr>
          </a:p>
        </p:txBody>
      </p:sp>
      <p:sp>
        <p:nvSpPr>
          <p:cNvPr id="6" name="Content Placeholder 5">
            <a:extLst>
              <a:ext uri="{FF2B5EF4-FFF2-40B4-BE49-F238E27FC236}">
                <a16:creationId xmlns:a16="http://schemas.microsoft.com/office/drawing/2014/main" id="{EB6907AB-CB68-CC3F-C1D0-E449343BC47C}"/>
              </a:ext>
            </a:extLst>
          </p:cNvPr>
          <p:cNvSpPr>
            <a:spLocks noGrp="1"/>
          </p:cNvSpPr>
          <p:nvPr>
            <p:ph idx="1"/>
          </p:nvPr>
        </p:nvSpPr>
        <p:spPr>
          <a:xfrm>
            <a:off x="646111" y="2209801"/>
            <a:ext cx="6707189" cy="4195481"/>
          </a:xfrm>
        </p:spPr>
        <p:txBody>
          <a:bodyPr>
            <a:normAutofit/>
          </a:bodyPr>
          <a:lstStyle/>
          <a:p>
            <a:pPr>
              <a:lnSpc>
                <a:spcPct val="107000"/>
              </a:lnSpc>
              <a:spcBef>
                <a:spcPts val="0"/>
              </a:spcBef>
              <a:buSzPts val="1000"/>
              <a:buFont typeface="Symbol" panose="05050102010706020507" pitchFamily="18" charset="2"/>
              <a:buChar char=""/>
              <a:tabLst>
                <a:tab pos="457200" algn="l"/>
              </a:tabLst>
            </a:pPr>
            <a:r>
              <a:rPr lang="en-US" sz="2800" b="0" dirty="0">
                <a:effectLst/>
                <a:latin typeface="Amasis MT Pro" panose="02040504050005020304" pitchFamily="18" charset="0"/>
                <a:ea typeface="Times New Roman" panose="02020603050405020304" pitchFamily="18" charset="0"/>
                <a:cs typeface="Arial" panose="020B0604020202020204" pitchFamily="34" charset="0"/>
              </a:rPr>
              <a:t>Kindness and Compassion are a </a:t>
            </a:r>
            <a:r>
              <a:rPr lang="en-US" sz="2800" b="0" i="1" dirty="0">
                <a:effectLst/>
                <a:latin typeface="Amasis MT Pro" panose="02040504050005020304" pitchFamily="18" charset="0"/>
                <a:ea typeface="Times New Roman" panose="02020603050405020304" pitchFamily="18" charset="0"/>
                <a:cs typeface="Arial" panose="020B0604020202020204" pitchFamily="34" charset="0"/>
              </a:rPr>
              <a:t>strength</a:t>
            </a:r>
            <a:r>
              <a:rPr lang="en-US" sz="2800" b="0" dirty="0">
                <a:effectLst/>
                <a:latin typeface="Amasis MT Pro" panose="02040504050005020304" pitchFamily="18" charset="0"/>
                <a:ea typeface="Times New Roman" panose="02020603050405020304" pitchFamily="18" charset="0"/>
                <a:cs typeface="Arial" panose="020B0604020202020204" pitchFamily="34" charset="0"/>
              </a:rPr>
              <a:t> of leadership, </a:t>
            </a:r>
            <a:r>
              <a:rPr lang="en-US" sz="2800" b="0" i="1" dirty="0">
                <a:effectLst/>
                <a:latin typeface="Amasis MT Pro" panose="02040504050005020304" pitchFamily="18" charset="0"/>
                <a:ea typeface="Times New Roman" panose="02020603050405020304" pitchFamily="18" charset="0"/>
                <a:cs typeface="Arial" panose="020B0604020202020204" pitchFamily="34" charset="0"/>
              </a:rPr>
              <a:t>not</a:t>
            </a:r>
            <a:r>
              <a:rPr lang="en-US" sz="2800" b="0" dirty="0">
                <a:effectLst/>
                <a:latin typeface="Amasis MT Pro" panose="02040504050005020304" pitchFamily="18" charset="0"/>
                <a:ea typeface="Times New Roman" panose="02020603050405020304" pitchFamily="18" charset="0"/>
                <a:cs typeface="Arial" panose="020B0604020202020204" pitchFamily="34" charset="0"/>
              </a:rPr>
              <a:t> a weakness. </a:t>
            </a:r>
            <a:endParaRPr lang="en-US" sz="2800" b="0" kern="100" dirty="0">
              <a:latin typeface="Amasis MT Pro" panose="02040504050005020304" pitchFamily="18" charset="0"/>
              <a:ea typeface="Times New Roman" panose="02020603050405020304" pitchFamily="18" charset="0"/>
              <a:cs typeface="Times New Roman" panose="02020603050405020304" pitchFamily="18" charset="0"/>
            </a:endParaRPr>
          </a:p>
          <a:p>
            <a:pPr>
              <a:lnSpc>
                <a:spcPct val="107000"/>
              </a:lnSpc>
              <a:spcBef>
                <a:spcPts val="0"/>
              </a:spcBef>
              <a:buSzPts val="1000"/>
              <a:buFont typeface="Symbol" panose="05050102010706020507" pitchFamily="18" charset="2"/>
              <a:buChar char=""/>
              <a:tabLst>
                <a:tab pos="457200" algn="l"/>
              </a:tabLst>
            </a:pPr>
            <a:r>
              <a:rPr lang="en-US" sz="2800" b="0" dirty="0">
                <a:effectLst/>
                <a:latin typeface="Amasis MT Pro" panose="02040504050005020304" pitchFamily="18" charset="0"/>
                <a:ea typeface="Times New Roman" panose="02020603050405020304" pitchFamily="18" charset="0"/>
                <a:cs typeface="Arial" panose="020B0604020202020204" pitchFamily="34" charset="0"/>
              </a:rPr>
              <a:t>Winning over everyone takes time...</a:t>
            </a:r>
            <a:r>
              <a:rPr lang="en-US" sz="2800" b="0" i="1" dirty="0">
                <a:effectLst/>
                <a:latin typeface="Amasis MT Pro" panose="02040504050005020304" pitchFamily="18" charset="0"/>
                <a:ea typeface="Times New Roman" panose="02020603050405020304" pitchFamily="18" charset="0"/>
                <a:cs typeface="Arial" panose="020B0604020202020204" pitchFamily="34" charset="0"/>
              </a:rPr>
              <a:t>and consistency</a:t>
            </a:r>
            <a:r>
              <a:rPr lang="en-US" sz="2800" dirty="0">
                <a:effectLst/>
                <a:latin typeface="Amasis MT Pro" panose="02040504050005020304" pitchFamily="18" charset="0"/>
                <a:ea typeface="Times New Roman" panose="02020603050405020304" pitchFamily="18" charset="0"/>
                <a:cs typeface="Arial" panose="020B0604020202020204" pitchFamily="34" charset="0"/>
              </a:rPr>
              <a:t> </a:t>
            </a:r>
            <a:endParaRPr lang="en-US" sz="2800" kern="100" dirty="0">
              <a:effectLst/>
              <a:latin typeface="Amasis MT Pro" panose="02040504050005020304" pitchFamily="18" charset="0"/>
              <a:ea typeface="Times New Roman" panose="02020603050405020304" pitchFamily="18" charset="0"/>
              <a:cs typeface="Times New Roman" panose="02020603050405020304" pitchFamily="18" charset="0"/>
            </a:endParaRPr>
          </a:p>
          <a:p>
            <a:pPr>
              <a:lnSpc>
                <a:spcPct val="107000"/>
              </a:lnSpc>
              <a:spcBef>
                <a:spcPts val="0"/>
              </a:spcBef>
              <a:buSzPts val="1000"/>
              <a:buFont typeface="Symbol" panose="05050102010706020507" pitchFamily="18" charset="2"/>
              <a:buChar char=""/>
              <a:tabLst>
                <a:tab pos="457200" algn="l"/>
              </a:tabLst>
            </a:pPr>
            <a:r>
              <a:rPr lang="en-US" sz="2800" b="0" dirty="0">
                <a:effectLst/>
                <a:latin typeface="Amasis MT Pro" panose="02040504050005020304" pitchFamily="18" charset="0"/>
                <a:ea typeface="Times New Roman" panose="02020603050405020304" pitchFamily="18" charset="0"/>
                <a:cs typeface="Arial" panose="020B0604020202020204" pitchFamily="34" charset="0"/>
              </a:rPr>
              <a:t>Leading from the Heart is a lifelong way of leading, not just a momentary </a:t>
            </a:r>
            <a:r>
              <a:rPr lang="en-US" sz="2800" dirty="0">
                <a:latin typeface="Amasis MT Pro" panose="02040504050005020304" pitchFamily="18" charset="0"/>
                <a:ea typeface="Times New Roman" panose="02020603050405020304" pitchFamily="18" charset="0"/>
                <a:cs typeface="Arial" panose="020B0604020202020204" pitchFamily="34" charset="0"/>
              </a:rPr>
              <a:t>stop gap</a:t>
            </a:r>
            <a:r>
              <a:rPr lang="en-US" sz="2800" b="0" dirty="0">
                <a:effectLst/>
                <a:latin typeface="Amasis MT Pro" panose="02040504050005020304" pitchFamily="18" charset="0"/>
                <a:ea typeface="Times New Roman" panose="02020603050405020304" pitchFamily="18" charset="0"/>
                <a:cs typeface="Arial" panose="020B0604020202020204" pitchFamily="34" charset="0"/>
              </a:rPr>
              <a:t> to improve productivity.</a:t>
            </a:r>
            <a:endParaRPr lang="en-US" sz="3200" b="1" dirty="0">
              <a:effectLst/>
              <a:latin typeface="Amasis MT Pro" panose="02040504050005020304" pitchFamily="18" charset="0"/>
            </a:endParaRPr>
          </a:p>
        </p:txBody>
      </p:sp>
      <p:pic>
        <p:nvPicPr>
          <p:cNvPr id="2050" name="Picture 2" descr="LETS WRAP IT UP! Poster | Ivana | Keep Calm-o-Matic">
            <a:extLst>
              <a:ext uri="{FF2B5EF4-FFF2-40B4-BE49-F238E27FC236}">
                <a16:creationId xmlns:a16="http://schemas.microsoft.com/office/drawing/2014/main" id="{03554D1F-1619-F656-E9FE-4F1FB1E34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8866" y="2209801"/>
            <a:ext cx="2918733" cy="3405188"/>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947425"/>
      </p:ext>
    </p:extLst>
  </p:cSld>
  <p:clrMapOvr>
    <a:masterClrMapping/>
  </p:clrMapOvr>
  <mc:AlternateContent xmlns:mc="http://schemas.openxmlformats.org/markup-compatibility/2006" xmlns:p14="http://schemas.microsoft.com/office/powerpoint/2010/main">
    <mc:Choice Requires="p14">
      <p:transition spd="slow" p14:dur="2000" advTm="43961"/>
    </mc:Choice>
    <mc:Fallback xmlns="">
      <p:transition spd="slow" advTm="43961"/>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a:xfrm>
            <a:off x="646111" y="452718"/>
            <a:ext cx="9940190" cy="1400530"/>
          </a:xfrm>
        </p:spPr>
        <p:txBody>
          <a:bodyPr/>
          <a:lstStyle/>
          <a:p>
            <a:r>
              <a:rPr lang="en-US" sz="4000" dirty="0">
                <a:solidFill>
                  <a:schemeClr val="tx1"/>
                </a:solidFill>
                <a:latin typeface="Amasis MT Pro" panose="02040504050005020304" pitchFamily="18" charset="0"/>
              </a:rPr>
              <a:t>Lesson 12: </a:t>
            </a:r>
            <a:r>
              <a:rPr lang="en-US" sz="4000" dirty="0">
                <a:solidFill>
                  <a:schemeClr val="tx1"/>
                </a:solidFill>
                <a:effectLst/>
                <a:latin typeface="Amasis MT Pro" panose="02040504050005020304" pitchFamily="18" charset="0"/>
                <a:ea typeface="Calibri" panose="020F0502020204030204" pitchFamily="34" charset="0"/>
                <a:cs typeface="Arial" panose="020B0604020202020204" pitchFamily="34" charset="0"/>
              </a:rPr>
              <a:t>Building Lasting Loyalty &amp; Your Legacy as a Leader</a:t>
            </a:r>
            <a:endParaRPr lang="en-US" sz="4000" dirty="0">
              <a:solidFill>
                <a:schemeClr val="tx1"/>
              </a:solidFill>
              <a:latin typeface="Amasis MT Pro" panose="02040504050005020304" pitchFamily="18" charset="0"/>
            </a:endParaRPr>
          </a:p>
        </p:txBody>
      </p:sp>
      <p:pic>
        <p:nvPicPr>
          <p:cNvPr id="5" name="Picture 4" descr="A person in a suit and tie&#10;&#10;Description automatically generated with medium confidence">
            <a:extLst>
              <a:ext uri="{FF2B5EF4-FFF2-40B4-BE49-F238E27FC236}">
                <a16:creationId xmlns:a16="http://schemas.microsoft.com/office/drawing/2014/main" id="{2DD1B9DB-7866-4097-0A6F-CEA930C7FD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530" y="2128202"/>
            <a:ext cx="7512940" cy="3962755"/>
          </a:xfrm>
          <a:prstGeom prst="rect">
            <a:avLst/>
          </a:prstGeom>
          <a:noFill/>
          <a:ln>
            <a:noFill/>
          </a:ln>
        </p:spPr>
      </p:pic>
    </p:spTree>
    <p:extLst>
      <p:ext uri="{BB962C8B-B14F-4D97-AF65-F5344CB8AC3E}">
        <p14:creationId xmlns:p14="http://schemas.microsoft.com/office/powerpoint/2010/main" val="3909646676"/>
      </p:ext>
    </p:extLst>
  </p:cSld>
  <p:clrMapOvr>
    <a:masterClrMapping/>
  </p:clrMapOvr>
  <mc:AlternateContent xmlns:mc="http://schemas.openxmlformats.org/markup-compatibility/2006" xmlns:p14="http://schemas.microsoft.com/office/powerpoint/2010/main">
    <mc:Choice Requires="p14">
      <p:transition spd="slow" p14:dur="2000" advTm="39376"/>
    </mc:Choice>
    <mc:Fallback xmlns="">
      <p:transition spd="slow" advTm="3937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p:txBody>
          <a:bodyPr/>
          <a:lstStyle/>
          <a:p>
            <a:r>
              <a:rPr lang="en-US" dirty="0">
                <a:latin typeface="Amasis MT Pro" panose="02040504050005020304" pitchFamily="18" charset="0"/>
              </a:rPr>
              <a:t>Lesson 1: Why the Heart Matters in Your Leadership</a:t>
            </a:r>
          </a:p>
        </p:txBody>
      </p:sp>
      <p:sp>
        <p:nvSpPr>
          <p:cNvPr id="6" name="Content Placeholder 5">
            <a:extLst>
              <a:ext uri="{FF2B5EF4-FFF2-40B4-BE49-F238E27FC236}">
                <a16:creationId xmlns:a16="http://schemas.microsoft.com/office/drawing/2014/main" id="{EB6907AB-CB68-CC3F-C1D0-E449343BC47C}"/>
              </a:ext>
            </a:extLst>
          </p:cNvPr>
          <p:cNvSpPr>
            <a:spLocks noGrp="1"/>
          </p:cNvSpPr>
          <p:nvPr>
            <p:ph idx="1"/>
          </p:nvPr>
        </p:nvSpPr>
        <p:spPr>
          <a:xfrm>
            <a:off x="1103312" y="2052918"/>
            <a:ext cx="10039170" cy="4195481"/>
          </a:xfrm>
        </p:spPr>
        <p:txBody>
          <a:bodyPr>
            <a:normAutofit fontScale="85000" lnSpcReduction="20000"/>
          </a:bodyPr>
          <a:lstStyle/>
          <a:p>
            <a:pPr marL="0" marR="0" indent="0">
              <a:spcBef>
                <a:spcPts val="1200"/>
              </a:spcBef>
              <a:spcAft>
                <a:spcPts val="1200"/>
              </a:spcAft>
              <a:buNone/>
            </a:pPr>
            <a:r>
              <a:rPr lang="en-US" sz="2800" dirty="0">
                <a:effectLst/>
                <a:latin typeface="Amasis MT Pro" panose="02040504050005020304" pitchFamily="18" charset="0"/>
                <a:ea typeface="Calibri" panose="020F0502020204030204" pitchFamily="34" charset="0"/>
                <a:cs typeface="Arial" panose="020B0604020202020204" pitchFamily="34" charset="0"/>
              </a:rPr>
              <a:t>Google wanted to find out what made the most effective managers and found the following traits were essential to having a good manager: </a:t>
            </a:r>
            <a:endParaRPr lang="en-US" sz="2800" dirty="0">
              <a:effectLst/>
              <a:latin typeface="Amasis MT Pro" panose="02040504050005020304" pitchFamily="18" charset="0"/>
              <a:ea typeface="Calibri" panose="020F0502020204030204" pitchFamily="34" charset="0"/>
            </a:endParaRPr>
          </a:p>
          <a:p>
            <a:pPr>
              <a:lnSpc>
                <a:spcPct val="107000"/>
              </a:lnSpc>
              <a:spcBef>
                <a:spcPts val="0"/>
              </a:spcBef>
              <a:buFont typeface="Arial" panose="020B0604020202020204" pitchFamily="34" charset="0"/>
              <a:buChar char="•"/>
              <a:tabLst>
                <a:tab pos="457200" algn="l"/>
              </a:tabLst>
            </a:pPr>
            <a:r>
              <a:rPr lang="en-US" sz="2600" kern="100" dirty="0">
                <a:effectLst/>
                <a:latin typeface="Amasis MT Pro" panose="02040504050005020304" pitchFamily="18" charset="0"/>
                <a:ea typeface="Times New Roman" panose="02020603050405020304" pitchFamily="18" charset="0"/>
                <a:cs typeface="Arial" panose="020B0604020202020204" pitchFamily="34" charset="0"/>
              </a:rPr>
              <a:t>Is a good coach</a:t>
            </a:r>
            <a:endParaRPr lang="en-US" sz="2600" kern="100" dirty="0">
              <a:effectLst/>
              <a:latin typeface="Amasis MT Pro" panose="02040504050005020304" pitchFamily="18" charset="0"/>
              <a:ea typeface="Calibri" panose="020F0502020204030204" pitchFamily="34" charset="0"/>
              <a:cs typeface="Times New Roman" panose="02020603050405020304" pitchFamily="18" charset="0"/>
            </a:endParaRPr>
          </a:p>
          <a:p>
            <a:pPr>
              <a:lnSpc>
                <a:spcPct val="107000"/>
              </a:lnSpc>
              <a:spcBef>
                <a:spcPts val="0"/>
              </a:spcBef>
              <a:buFont typeface="Arial" panose="020B0604020202020204" pitchFamily="34" charset="0"/>
              <a:buChar char="•"/>
              <a:tabLst>
                <a:tab pos="457200" algn="l"/>
              </a:tabLst>
            </a:pPr>
            <a:r>
              <a:rPr lang="en-US" sz="2600" kern="100" dirty="0">
                <a:effectLst/>
                <a:latin typeface="Amasis MT Pro" panose="02040504050005020304" pitchFamily="18" charset="0"/>
                <a:ea typeface="Times New Roman" panose="02020603050405020304" pitchFamily="18" charset="0"/>
                <a:cs typeface="Arial" panose="020B0604020202020204" pitchFamily="34" charset="0"/>
              </a:rPr>
              <a:t>Empowers team and does not micromanage</a:t>
            </a:r>
            <a:endParaRPr lang="en-US" sz="2600" kern="100" dirty="0">
              <a:effectLst/>
              <a:latin typeface="Amasis MT Pro" panose="02040504050005020304" pitchFamily="18" charset="0"/>
              <a:ea typeface="Calibri" panose="020F0502020204030204" pitchFamily="34" charset="0"/>
              <a:cs typeface="Times New Roman" panose="02020603050405020304" pitchFamily="18" charset="0"/>
            </a:endParaRPr>
          </a:p>
          <a:p>
            <a:pPr>
              <a:lnSpc>
                <a:spcPct val="107000"/>
              </a:lnSpc>
              <a:spcBef>
                <a:spcPts val="0"/>
              </a:spcBef>
              <a:buFont typeface="Arial" panose="020B0604020202020204" pitchFamily="34" charset="0"/>
              <a:buChar char="•"/>
              <a:tabLst>
                <a:tab pos="457200" algn="l"/>
              </a:tabLst>
            </a:pPr>
            <a:r>
              <a:rPr lang="en-US" sz="2600" kern="100" dirty="0">
                <a:effectLst/>
                <a:latin typeface="Amasis MT Pro" panose="02040504050005020304" pitchFamily="18" charset="0"/>
                <a:ea typeface="Times New Roman" panose="02020603050405020304" pitchFamily="18" charset="0"/>
                <a:cs typeface="Arial" panose="020B0604020202020204" pitchFamily="34" charset="0"/>
              </a:rPr>
              <a:t>Creates an inclusive environment, showing concern for success and well-being of each team member</a:t>
            </a:r>
            <a:endParaRPr lang="en-US" sz="2600" kern="100" dirty="0">
              <a:effectLst/>
              <a:latin typeface="Amasis MT Pro" panose="02040504050005020304" pitchFamily="18" charset="0"/>
              <a:ea typeface="Calibri" panose="020F0502020204030204" pitchFamily="34" charset="0"/>
              <a:cs typeface="Times New Roman" panose="02020603050405020304" pitchFamily="18" charset="0"/>
            </a:endParaRPr>
          </a:p>
          <a:p>
            <a:pPr>
              <a:lnSpc>
                <a:spcPct val="107000"/>
              </a:lnSpc>
              <a:spcBef>
                <a:spcPts val="0"/>
              </a:spcBef>
              <a:buFont typeface="Arial" panose="020B0604020202020204" pitchFamily="34" charset="0"/>
              <a:buChar char="•"/>
              <a:tabLst>
                <a:tab pos="457200" algn="l"/>
              </a:tabLst>
            </a:pPr>
            <a:r>
              <a:rPr lang="en-US" sz="2600" kern="100" dirty="0">
                <a:effectLst/>
                <a:latin typeface="Amasis MT Pro" panose="02040504050005020304" pitchFamily="18" charset="0"/>
                <a:ea typeface="Times New Roman" panose="02020603050405020304" pitchFamily="18" charset="0"/>
                <a:cs typeface="Arial" panose="020B0604020202020204" pitchFamily="34" charset="0"/>
              </a:rPr>
              <a:t>Is productive and results-oriented</a:t>
            </a:r>
            <a:endParaRPr lang="en-US" sz="2600" kern="100" dirty="0">
              <a:effectLst/>
              <a:latin typeface="Amasis MT Pro" panose="02040504050005020304" pitchFamily="18" charset="0"/>
              <a:ea typeface="Calibri" panose="020F0502020204030204" pitchFamily="34" charset="0"/>
              <a:cs typeface="Times New Roman" panose="02020603050405020304" pitchFamily="18" charset="0"/>
            </a:endParaRPr>
          </a:p>
          <a:p>
            <a:pPr>
              <a:lnSpc>
                <a:spcPct val="107000"/>
              </a:lnSpc>
              <a:spcBef>
                <a:spcPts val="0"/>
              </a:spcBef>
              <a:buFont typeface="Arial" panose="020B0604020202020204" pitchFamily="34" charset="0"/>
              <a:buChar char="•"/>
              <a:tabLst>
                <a:tab pos="457200" algn="l"/>
              </a:tabLst>
            </a:pPr>
            <a:r>
              <a:rPr lang="en-US" sz="2600" kern="100" dirty="0">
                <a:effectLst/>
                <a:latin typeface="Amasis MT Pro" panose="02040504050005020304" pitchFamily="18" charset="0"/>
                <a:ea typeface="Times New Roman" panose="02020603050405020304" pitchFamily="18" charset="0"/>
                <a:cs typeface="Arial" panose="020B0604020202020204" pitchFamily="34" charset="0"/>
              </a:rPr>
              <a:t>Is a good communicator — listens and shares information</a:t>
            </a:r>
            <a:endParaRPr lang="en-US" sz="2600" kern="100" dirty="0">
              <a:effectLst/>
              <a:latin typeface="Amasis MT Pro" panose="02040504050005020304" pitchFamily="18" charset="0"/>
              <a:ea typeface="Calibri" panose="020F0502020204030204" pitchFamily="34" charset="0"/>
              <a:cs typeface="Times New Roman" panose="02020603050405020304" pitchFamily="18" charset="0"/>
            </a:endParaRPr>
          </a:p>
          <a:p>
            <a:pPr>
              <a:lnSpc>
                <a:spcPct val="107000"/>
              </a:lnSpc>
              <a:spcBef>
                <a:spcPts val="0"/>
              </a:spcBef>
              <a:buFont typeface="Arial" panose="020B0604020202020204" pitchFamily="34" charset="0"/>
              <a:buChar char="•"/>
              <a:tabLst>
                <a:tab pos="457200" algn="l"/>
              </a:tabLst>
            </a:pPr>
            <a:r>
              <a:rPr lang="en-US" sz="2600" kern="100" dirty="0">
                <a:effectLst/>
                <a:latin typeface="Amasis MT Pro" panose="02040504050005020304" pitchFamily="18" charset="0"/>
                <a:ea typeface="Times New Roman" panose="02020603050405020304" pitchFamily="18" charset="0"/>
                <a:cs typeface="Arial" panose="020B0604020202020204" pitchFamily="34" charset="0"/>
              </a:rPr>
              <a:t>Supports career development and discusses performance</a:t>
            </a:r>
            <a:endParaRPr lang="en-US" sz="2600" kern="100" dirty="0">
              <a:effectLst/>
              <a:latin typeface="Amasis MT Pro" panose="02040504050005020304" pitchFamily="18" charset="0"/>
              <a:ea typeface="Calibri" panose="020F0502020204030204" pitchFamily="34" charset="0"/>
              <a:cs typeface="Times New Roman" panose="02020603050405020304" pitchFamily="18" charset="0"/>
            </a:endParaRPr>
          </a:p>
          <a:p>
            <a:pPr>
              <a:lnSpc>
                <a:spcPct val="107000"/>
              </a:lnSpc>
              <a:spcBef>
                <a:spcPts val="0"/>
              </a:spcBef>
              <a:buFont typeface="Arial" panose="020B0604020202020204" pitchFamily="34" charset="0"/>
              <a:buChar char="•"/>
              <a:tabLst>
                <a:tab pos="457200" algn="l"/>
              </a:tabLst>
            </a:pPr>
            <a:r>
              <a:rPr lang="en-US" sz="2600" kern="100" dirty="0">
                <a:effectLst/>
                <a:latin typeface="Amasis MT Pro" panose="02040504050005020304" pitchFamily="18" charset="0"/>
                <a:ea typeface="Times New Roman" panose="02020603050405020304" pitchFamily="18" charset="0"/>
                <a:cs typeface="Arial" panose="020B0604020202020204" pitchFamily="34" charset="0"/>
              </a:rPr>
              <a:t>Has a clear vision/strategy for the team</a:t>
            </a:r>
            <a:endParaRPr lang="en-US" sz="2600" kern="100" dirty="0">
              <a:effectLst/>
              <a:latin typeface="Amasis MT Pro" panose="02040504050005020304" pitchFamily="18" charset="0"/>
              <a:ea typeface="Calibri" panose="020F0502020204030204" pitchFamily="34" charset="0"/>
              <a:cs typeface="Times New Roman" panose="02020603050405020304" pitchFamily="18" charset="0"/>
            </a:endParaRPr>
          </a:p>
          <a:p>
            <a:pPr>
              <a:lnSpc>
                <a:spcPct val="107000"/>
              </a:lnSpc>
              <a:spcBef>
                <a:spcPts val="0"/>
              </a:spcBef>
              <a:buFont typeface="Arial" panose="020B0604020202020204" pitchFamily="34" charset="0"/>
              <a:buChar char="•"/>
              <a:tabLst>
                <a:tab pos="457200" algn="l"/>
              </a:tabLst>
            </a:pPr>
            <a:r>
              <a:rPr lang="en-US" sz="2600" kern="100" dirty="0">
                <a:effectLst/>
                <a:latin typeface="Amasis MT Pro" panose="02040504050005020304" pitchFamily="18" charset="0"/>
                <a:ea typeface="Times New Roman" panose="02020603050405020304" pitchFamily="18" charset="0"/>
                <a:cs typeface="Arial" panose="020B0604020202020204" pitchFamily="34" charset="0"/>
              </a:rPr>
              <a:t>Has key technical skills/subject matter expertise to help advise the team</a:t>
            </a:r>
            <a:endParaRPr lang="en-US" sz="2600" kern="100" dirty="0">
              <a:effectLst/>
              <a:latin typeface="Amasis MT Pro" panose="02040504050005020304" pitchFamily="18" charset="0"/>
              <a:ea typeface="Calibri" panose="020F0502020204030204" pitchFamily="34" charset="0"/>
              <a:cs typeface="Times New Roman" panose="02020603050405020304" pitchFamily="18" charset="0"/>
            </a:endParaRPr>
          </a:p>
          <a:p>
            <a:pPr>
              <a:lnSpc>
                <a:spcPct val="107000"/>
              </a:lnSpc>
              <a:spcBef>
                <a:spcPts val="0"/>
              </a:spcBef>
              <a:buFont typeface="Arial" panose="020B0604020202020204" pitchFamily="34" charset="0"/>
              <a:buChar char="•"/>
              <a:tabLst>
                <a:tab pos="457200" algn="l"/>
              </a:tabLst>
            </a:pPr>
            <a:r>
              <a:rPr lang="en-US" sz="2600" kern="100" dirty="0">
                <a:effectLst/>
                <a:latin typeface="Amasis MT Pro" panose="02040504050005020304" pitchFamily="18" charset="0"/>
                <a:ea typeface="Times New Roman" panose="02020603050405020304" pitchFamily="18" charset="0"/>
                <a:cs typeface="Arial" panose="020B0604020202020204" pitchFamily="34" charset="0"/>
              </a:rPr>
              <a:t>Collaborates across the organization</a:t>
            </a:r>
            <a:endParaRPr lang="en-US" sz="2600" kern="100" dirty="0">
              <a:effectLst/>
              <a:latin typeface="Amasis MT Pro" panose="02040504050005020304" pitchFamily="18" charset="0"/>
              <a:ea typeface="Calibri" panose="020F0502020204030204" pitchFamily="34" charset="0"/>
              <a:cs typeface="Times New Roman" panose="02020603050405020304" pitchFamily="18" charset="0"/>
            </a:endParaRPr>
          </a:p>
          <a:p>
            <a:pPr>
              <a:lnSpc>
                <a:spcPct val="107000"/>
              </a:lnSpc>
              <a:spcBef>
                <a:spcPts val="0"/>
              </a:spcBef>
              <a:buFont typeface="Arial" panose="020B0604020202020204" pitchFamily="34" charset="0"/>
              <a:buChar char="•"/>
              <a:tabLst>
                <a:tab pos="457200" algn="l"/>
              </a:tabLst>
            </a:pPr>
            <a:r>
              <a:rPr lang="en-US" sz="2600" kern="100" dirty="0">
                <a:effectLst/>
                <a:latin typeface="Amasis MT Pro" panose="02040504050005020304" pitchFamily="18" charset="0"/>
                <a:ea typeface="Times New Roman" panose="02020603050405020304" pitchFamily="18" charset="0"/>
                <a:cs typeface="Arial" panose="020B0604020202020204" pitchFamily="34" charset="0"/>
              </a:rPr>
              <a:t>Is a strong, but inclusive decision maker</a:t>
            </a:r>
            <a:endParaRPr lang="en-US" sz="2600" kern="100" dirty="0">
              <a:effectLst/>
              <a:latin typeface="Amasis MT Pro" panose="020405040500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93913699"/>
      </p:ext>
    </p:extLst>
  </p:cSld>
  <p:clrMapOvr>
    <a:masterClrMapping/>
  </p:clrMapOvr>
  <mc:AlternateContent xmlns:mc="http://schemas.openxmlformats.org/markup-compatibility/2006" xmlns:p14="http://schemas.microsoft.com/office/powerpoint/2010/main">
    <mc:Choice Requires="p14">
      <p:transition spd="slow" p14:dur="2000" advTm="37764"/>
    </mc:Choice>
    <mc:Fallback xmlns="">
      <p:transition spd="slow" advTm="3776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p:txBody>
          <a:bodyPr/>
          <a:lstStyle/>
          <a:p>
            <a:r>
              <a:rPr lang="en-US" sz="4000" dirty="0">
                <a:latin typeface="Amasis MT Pro" panose="02040504050005020304" pitchFamily="18" charset="0"/>
              </a:rPr>
              <a:t>Lesson 1: Why the Heart Matters in Your Leadership</a:t>
            </a:r>
          </a:p>
        </p:txBody>
      </p:sp>
      <p:pic>
        <p:nvPicPr>
          <p:cNvPr id="4100" name="Picture 4" descr="the differences between boss and leader">
            <a:extLst>
              <a:ext uri="{FF2B5EF4-FFF2-40B4-BE49-F238E27FC236}">
                <a16:creationId xmlns:a16="http://schemas.microsoft.com/office/drawing/2014/main" id="{59319C8D-1868-E090-8FBB-39EE7A829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53248"/>
            <a:ext cx="8686800" cy="4886325"/>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77792"/>
      </p:ext>
    </p:extLst>
  </p:cSld>
  <p:clrMapOvr>
    <a:masterClrMapping/>
  </p:clrMapOvr>
  <mc:AlternateContent xmlns:mc="http://schemas.openxmlformats.org/markup-compatibility/2006" xmlns:p14="http://schemas.microsoft.com/office/powerpoint/2010/main">
    <mc:Choice Requires="p14">
      <p:transition spd="slow" p14:dur="2000" advTm="43483"/>
    </mc:Choice>
    <mc:Fallback xmlns="">
      <p:transition spd="slow" advTm="4348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p:txBody>
          <a:bodyPr/>
          <a:lstStyle/>
          <a:p>
            <a:r>
              <a:rPr lang="en-US" dirty="0">
                <a:latin typeface="Amasis MT Pro" panose="02040504050005020304" pitchFamily="18" charset="0"/>
              </a:rPr>
              <a:t>Lesson 1: Why the Heart Matters in Your Leadership</a:t>
            </a:r>
          </a:p>
        </p:txBody>
      </p:sp>
      <p:pic>
        <p:nvPicPr>
          <p:cNvPr id="4" name="Content Placeholder 3" descr="Chart, bar chart&#10;&#10;Description automatically generated">
            <a:extLst>
              <a:ext uri="{FF2B5EF4-FFF2-40B4-BE49-F238E27FC236}">
                <a16:creationId xmlns:a16="http://schemas.microsoft.com/office/drawing/2014/main" id="{7FCA44E7-143B-17C7-EAEC-56EC1299FDD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31633" y="1853248"/>
            <a:ext cx="8841092" cy="4661854"/>
          </a:xfrm>
          <a:prstGeom prst="rect">
            <a:avLst/>
          </a:prstGeom>
          <a:noFill/>
          <a:ln>
            <a:noFill/>
          </a:ln>
          <a:effectLst>
            <a:softEdge rad="38100"/>
          </a:effectLst>
        </p:spPr>
      </p:pic>
    </p:spTree>
    <p:extLst>
      <p:ext uri="{BB962C8B-B14F-4D97-AF65-F5344CB8AC3E}">
        <p14:creationId xmlns:p14="http://schemas.microsoft.com/office/powerpoint/2010/main" val="1982125687"/>
      </p:ext>
    </p:extLst>
  </p:cSld>
  <p:clrMapOvr>
    <a:masterClrMapping/>
  </p:clrMapOvr>
  <mc:AlternateContent xmlns:mc="http://schemas.openxmlformats.org/markup-compatibility/2006" xmlns:p14="http://schemas.microsoft.com/office/powerpoint/2010/main">
    <mc:Choice Requires="p14">
      <p:transition spd="slow" p14:dur="2000" advTm="73559"/>
    </mc:Choice>
    <mc:Fallback xmlns="">
      <p:transition spd="slow" advTm="7355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p:txBody>
          <a:bodyPr/>
          <a:lstStyle/>
          <a:p>
            <a:r>
              <a:rPr lang="en-US" dirty="0">
                <a:latin typeface="Amasis MT Pro" panose="02040504050005020304" pitchFamily="18" charset="0"/>
              </a:rPr>
              <a:t>Lesson 1: Why the Heart Matters in Your Leadership</a:t>
            </a:r>
          </a:p>
        </p:txBody>
      </p:sp>
      <p:pic>
        <p:nvPicPr>
          <p:cNvPr id="6" name="Content Placeholder 5">
            <a:extLst>
              <a:ext uri="{FF2B5EF4-FFF2-40B4-BE49-F238E27FC236}">
                <a16:creationId xmlns:a16="http://schemas.microsoft.com/office/drawing/2014/main" id="{7A86A93C-1D68-29FE-464B-074335564C5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2518" y="1896706"/>
            <a:ext cx="8613081" cy="4508576"/>
          </a:xfrm>
          <a:prstGeom prst="rect">
            <a:avLst/>
          </a:prstGeom>
          <a:noFill/>
          <a:ln>
            <a:noFill/>
          </a:ln>
          <a:effectLst>
            <a:softEdge rad="38100"/>
          </a:effectLst>
        </p:spPr>
      </p:pic>
    </p:spTree>
    <p:extLst>
      <p:ext uri="{BB962C8B-B14F-4D97-AF65-F5344CB8AC3E}">
        <p14:creationId xmlns:p14="http://schemas.microsoft.com/office/powerpoint/2010/main" val="4284001895"/>
      </p:ext>
    </p:extLst>
  </p:cSld>
  <p:clrMapOvr>
    <a:masterClrMapping/>
  </p:clrMapOvr>
  <mc:AlternateContent xmlns:mc="http://schemas.openxmlformats.org/markup-compatibility/2006" xmlns:p14="http://schemas.microsoft.com/office/powerpoint/2010/main">
    <mc:Choice Requires="p14">
      <p:transition spd="slow" p14:dur="2000" advTm="58010"/>
    </mc:Choice>
    <mc:Fallback xmlns="">
      <p:transition spd="slow" advTm="5801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827F-4A8E-9116-112D-0B60166680BA}"/>
              </a:ext>
            </a:extLst>
          </p:cNvPr>
          <p:cNvSpPr>
            <a:spLocks noGrp="1"/>
          </p:cNvSpPr>
          <p:nvPr>
            <p:ph type="title"/>
          </p:nvPr>
        </p:nvSpPr>
        <p:spPr/>
        <p:txBody>
          <a:bodyPr/>
          <a:lstStyle/>
          <a:p>
            <a:r>
              <a:rPr lang="en-US" dirty="0">
                <a:latin typeface="Amasis MT Pro" panose="02040504050005020304" pitchFamily="18" charset="0"/>
              </a:rPr>
              <a:t>Lesson 2: To Lead from the Heart, You Must Start with Yourself</a:t>
            </a:r>
          </a:p>
        </p:txBody>
      </p:sp>
      <p:sp>
        <p:nvSpPr>
          <p:cNvPr id="6" name="Content Placeholder 5">
            <a:extLst>
              <a:ext uri="{FF2B5EF4-FFF2-40B4-BE49-F238E27FC236}">
                <a16:creationId xmlns:a16="http://schemas.microsoft.com/office/drawing/2014/main" id="{EB6907AB-CB68-CC3F-C1D0-E449343BC47C}"/>
              </a:ext>
            </a:extLst>
          </p:cNvPr>
          <p:cNvSpPr>
            <a:spLocks noGrp="1"/>
          </p:cNvSpPr>
          <p:nvPr>
            <p:ph idx="1"/>
          </p:nvPr>
        </p:nvSpPr>
        <p:spPr>
          <a:xfrm>
            <a:off x="1103312" y="2052918"/>
            <a:ext cx="9860061" cy="4195481"/>
          </a:xfrm>
        </p:spPr>
        <p:txBody>
          <a:bodyPr>
            <a:normAutofit/>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Leaders who give a lot of praise</a:t>
            </a: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 will have a team that shows gratitude and praises each other, too.</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Leaders who are hard charging</a:t>
            </a: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 and have a direct communication style will have a team that is blunt and aggressive, too.</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Leaders who are selfish and territorial</a:t>
            </a: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 will have a team that plays a lot of political games and fights for credit as well.</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100" dirty="0">
                <a:effectLst/>
                <a:latin typeface="Amasis MT Pro" panose="02040504050005020304" pitchFamily="18" charset="0"/>
                <a:ea typeface="Times New Roman" panose="02020603050405020304" pitchFamily="18" charset="0"/>
                <a:cs typeface="Arial" panose="020B0604020202020204" pitchFamily="34" charset="0"/>
              </a:rPr>
              <a:t>Leaders who come up with an idea-a-minute</a:t>
            </a:r>
            <a:r>
              <a:rPr lang="en-US" sz="2400" kern="100" dirty="0">
                <a:effectLst/>
                <a:latin typeface="Amasis MT Pro" panose="02040504050005020304" pitchFamily="18" charset="0"/>
                <a:ea typeface="Times New Roman" panose="02020603050405020304" pitchFamily="18" charset="0"/>
                <a:cs typeface="Arial" panose="020B0604020202020204" pitchFamily="34" charset="0"/>
              </a:rPr>
              <a:t> will have a nimble team that adapts to rapid changes, yet can also be easily distracted and unfocused when it comes to long term work and prioritizing. </a:t>
            </a:r>
            <a:endParaRPr lang="en-US" sz="2400" kern="100" dirty="0">
              <a:effectLst/>
              <a:latin typeface="Amasis MT Pro" panose="020405040500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62427722"/>
      </p:ext>
    </p:extLst>
  </p:cSld>
  <p:clrMapOvr>
    <a:masterClrMapping/>
  </p:clrMapOvr>
  <mc:AlternateContent xmlns:mc="http://schemas.openxmlformats.org/markup-compatibility/2006" xmlns:p14="http://schemas.microsoft.com/office/powerpoint/2010/main">
    <mc:Choice Requires="p14">
      <p:transition spd="slow" p14:dur="2000" advTm="94670"/>
    </mc:Choice>
    <mc:Fallback xmlns="">
      <p:transition spd="slow" advTm="9467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1048</TotalTime>
  <Words>4955</Words>
  <Application>Microsoft Macintosh PowerPoint</Application>
  <PresentationFormat>Widescreen</PresentationFormat>
  <Paragraphs>314</Paragraphs>
  <Slides>49</Slides>
  <Notes>49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Amasis MT Pro</vt:lpstr>
      <vt:lpstr>Arial</vt:lpstr>
      <vt:lpstr>Calibri</vt:lpstr>
      <vt:lpstr>Cambria</vt:lpstr>
      <vt:lpstr>Century Gothic</vt:lpstr>
      <vt:lpstr>Symbol</vt:lpstr>
      <vt:lpstr>Wingdings 3</vt:lpstr>
      <vt:lpstr>Ion</vt:lpstr>
      <vt:lpstr>Lead From the Heart:  Transformational Leadership for the 21st Century </vt:lpstr>
      <vt:lpstr>Lessons </vt:lpstr>
      <vt:lpstr>Lesson 1: Why the Heart Matters in Your Leadership</vt:lpstr>
      <vt:lpstr>Lesson 1: Why the Heart Matters in Your Leadership</vt:lpstr>
      <vt:lpstr>Lesson 1: Why the Heart Matters in Your Leadership</vt:lpstr>
      <vt:lpstr>Lesson 1: Why the Heart Matters in Your Leadership</vt:lpstr>
      <vt:lpstr>Lesson 1: Why the Heart Matters in Your Leadership</vt:lpstr>
      <vt:lpstr>Lesson 1: Why the Heart Matters in Your Leadership</vt:lpstr>
      <vt:lpstr>Lesson 2: To Lead from the Heart, You Must Start with Yourself</vt:lpstr>
      <vt:lpstr>Lesson 2: To Lead from the Heart, You Must Start with Yourself</vt:lpstr>
      <vt:lpstr>Lesson 2: To Lead from the Heart, You Must Start with Yourself</vt:lpstr>
      <vt:lpstr>Lesson 3: Understanding the Hearts of Your Team</vt:lpstr>
      <vt:lpstr>Lesson 3: Understanding the Hearts of Your Team</vt:lpstr>
      <vt:lpstr>Lesson 3: Understanding the Hearts of Your Team</vt:lpstr>
      <vt:lpstr>Lesson 3: Understanding the Hearts of Your Team</vt:lpstr>
      <vt:lpstr>Lesson 4: How to Build a Foundation of Working Together from the Heart</vt:lpstr>
      <vt:lpstr>Lesson 4: How to Build a Foundation of Working Together from the Heart</vt:lpstr>
      <vt:lpstr>Lesson 4: How to Build a Foundation of Working Together from the Heart</vt:lpstr>
      <vt:lpstr>Lesson 4: How to Build a Foundation of Working Together from the Heart</vt:lpstr>
      <vt:lpstr>Lesson 4: How to Build a Foundation of Working Together from the Heart</vt:lpstr>
      <vt:lpstr>Psychological Safety: An Example from leadership guru Ted Lasso</vt:lpstr>
      <vt:lpstr>Lesson 4: How to Build a Foundation of Working Together from the Heart</vt:lpstr>
      <vt:lpstr>Lesson 5: Using Your 1 on 1s to Consistently Lead from the Heart</vt:lpstr>
      <vt:lpstr>Lesson 6: The Most Powerful Leadership Practice of All​</vt:lpstr>
      <vt:lpstr>Lesson 6: The Most Powerful Leadership Practice of All​ </vt:lpstr>
      <vt:lpstr>Lesson 7: The Many Ways to Practice the Most Powerful Leadership Practice with Your Team</vt:lpstr>
      <vt:lpstr>Lesson 7: The Many Ways to Practice the Most Powerful Leadership Practice with Your Team</vt:lpstr>
      <vt:lpstr>Lesson 8: How to Coach from the Heart to Bring Out Your Team's Best</vt:lpstr>
      <vt:lpstr>Lesson 8: How to Coach from the Heart to Bring Out Your Team's Best</vt:lpstr>
      <vt:lpstr>Lesson 8: How to Coach from the Heart to Bring Out Your Team's Best</vt:lpstr>
      <vt:lpstr>Lesson 8: How to Coach from the Heart to Bring Out Your Team's Best</vt:lpstr>
      <vt:lpstr>Lesson 8: How to Coach from the Heart to Bring Out Your Team's Best</vt:lpstr>
      <vt:lpstr>Lesson 8: How to Coach from the Heart to Bring Out Your Team's Best</vt:lpstr>
      <vt:lpstr>Lesson 8: How to Coach from the Heart to Bring Out Your Team's Best</vt:lpstr>
      <vt:lpstr>Lesson 9: 3 Essential Mindsets You Need to Lead from the Heart</vt:lpstr>
      <vt:lpstr>Lesson 9: 3 Essential Mindsets You Need to Lead from the Heart</vt:lpstr>
      <vt:lpstr>Lesson 9: 3 Essential Mindsets You Need to Lead from the Heart</vt:lpstr>
      <vt:lpstr>Lesson 9: 3 Essential Mindsets You Need to Lead from the Heart</vt:lpstr>
      <vt:lpstr>Lesson 9: 3 Essential Mindsets You Need to Lead from the Heart</vt:lpstr>
      <vt:lpstr>Lesson 9: 3 Essential Mindsets You Need to Lead from the Heart</vt:lpstr>
      <vt:lpstr>Lesson 9: 3 Essential Mindsets You Need to Lead from the Heart</vt:lpstr>
      <vt:lpstr>Lesson 10: Growth &amp; Development - The Key to Motivating and Retaining Your Best People </vt:lpstr>
      <vt:lpstr>Lesson 10: Growth &amp; Development - The Key to Motivating and Retaining Your Best People </vt:lpstr>
      <vt:lpstr>Lesson 10: Growth &amp; Development - The Key to Motivating and Retaining Your Best People </vt:lpstr>
      <vt:lpstr>Lesson 10: Growth &amp; Development - The Key to Motivating and Retaining Your Best People </vt:lpstr>
      <vt:lpstr>Lesson 11: How to Hire from the Heart to Build an Amazing Team</vt:lpstr>
      <vt:lpstr>Lesson 12: Building Lasting Loyalty &amp; Your Legacy as a Leader</vt:lpstr>
      <vt:lpstr>Lesson 12: Building Lasting Loyalty &amp; Your Legacy as a Leader</vt:lpstr>
      <vt:lpstr>Lesson 12: Building Lasting Loyalty &amp; Your Legacy as a Leader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From the Heart:  A Brief Synopsis for the Leadership Retreat</dc:title>
  <dc:creator>Wright, Steve R.</dc:creator>
  <cp:lastModifiedBy>Dowdy, Alysse Lynnae (ald5zm)</cp:lastModifiedBy>
  <cp:revision>19</cp:revision>
  <cp:lastPrinted>2024-01-29T21:03:52Z</cp:lastPrinted>
  <dcterms:created xsi:type="dcterms:W3CDTF">2024-01-23T15:38:01Z</dcterms:created>
  <dcterms:modified xsi:type="dcterms:W3CDTF">2024-05-01T13:53:22Z</dcterms:modified>
</cp:coreProperties>
</file>